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2" r:id="rId16"/>
    <p:sldId id="271" r:id="rId17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9"/>
    </p:embeddedFont>
    <p:embeddedFont>
      <p:font typeface="Comfortaa" panose="020B0604020202020204" charset="0"/>
      <p:regular r:id="rId20"/>
      <p:bold r:id="rId21"/>
    </p:embeddedFont>
    <p:embeddedFont>
      <p:font typeface="Comfortaa Light" panose="020B0604020202020204" charset="0"/>
      <p:regular r:id="rId22"/>
      <p:bold r:id="rId23"/>
    </p:embeddedFont>
    <p:embeddedFont>
      <p:font typeface="Comfortaa Medium" panose="020B0604020202020204" charset="0"/>
      <p:regular r:id="rId24"/>
      <p:bold r:id="rId25"/>
    </p:embeddedFont>
    <p:embeddedFont>
      <p:font typeface="Comfortaa SemiBold" panose="020B060402020202020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jWioxptHqjUe7B23YlXbn7qvkO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E59BE7-BF5E-4E72-94F2-C64B04C8B36D}">
  <a:tblStyle styleId="{44E59BE7-BF5E-4E72-94F2-C64B04C8B36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40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e13ec8ee21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g2e13ec8ee2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44086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e13ec8ee21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g2e13ec8ee2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" name="Google Shape;23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0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9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 txBox="1">
            <a:spLocks noGrp="1"/>
          </p:cNvSpPr>
          <p:nvPr>
            <p:ph type="title"/>
          </p:nvPr>
        </p:nvSpPr>
        <p:spPr>
          <a:xfrm rot="5400000">
            <a:off x="6012656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0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5"/>
            <a:ext cx="3290888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1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3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3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4"/>
          <p:cNvSpPr txBox="1">
            <a:spLocks noGrp="1"/>
          </p:cNvSpPr>
          <p:nvPr>
            <p:ph type="body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24"/>
          <p:cNvSpPr txBox="1">
            <a:spLocks noGrp="1"/>
          </p:cNvSpPr>
          <p:nvPr>
            <p:ph type="body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5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9" name="Google Shape;49;p25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25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7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7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7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2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8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8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8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image" Target="../media/image3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26.png"/><Relationship Id="rId5" Type="http://schemas.openxmlformats.org/officeDocument/2006/relationships/image" Target="../media/image5.png"/><Relationship Id="rId10" Type="http://schemas.openxmlformats.org/officeDocument/2006/relationships/image" Target="../media/image25.png"/><Relationship Id="rId4" Type="http://schemas.openxmlformats.org/officeDocument/2006/relationships/image" Target="../media/image4.png"/><Relationship Id="rId9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5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1.png"/><Relationship Id="rId10" Type="http://schemas.openxmlformats.org/officeDocument/2006/relationships/image" Target="../media/image17.png"/><Relationship Id="rId4" Type="http://schemas.openxmlformats.org/officeDocument/2006/relationships/image" Target="../media/image5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5.png"/><Relationship Id="rId10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19201"/>
          <a:stretch/>
        </p:blipFill>
        <p:spPr>
          <a:xfrm>
            <a:off x="0" y="-142375"/>
            <a:ext cx="9144000" cy="5285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225" y="639827"/>
            <a:ext cx="9191224" cy="503544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2164350" y="158770"/>
            <a:ext cx="48153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500" b="1" i="0" u="none" strike="noStrike" cap="none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Создание модели </a:t>
            </a:r>
            <a:r>
              <a:rPr lang="ru-RU" sz="35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ракеты-носителя</a:t>
            </a:r>
            <a:endParaRPr sz="35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4921325" y="4141625"/>
            <a:ext cx="40998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lt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Святковская Полина </a:t>
            </a:r>
            <a:endParaRPr sz="2000">
              <a:solidFill>
                <a:schemeClr val="lt1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lt1"/>
                </a:solidFill>
                <a:latin typeface="Comfortaa Light"/>
                <a:ea typeface="Comfortaa Light"/>
                <a:cs typeface="Comfortaa Light"/>
                <a:sym typeface="Comfortaa Light"/>
              </a:rPr>
              <a:t>Белов Матвей</a:t>
            </a:r>
            <a:endParaRPr sz="2000">
              <a:solidFill>
                <a:schemeClr val="lt1"/>
              </a:solidFill>
              <a:latin typeface="Comfortaa Light"/>
              <a:ea typeface="Comfortaa Light"/>
              <a:cs typeface="Comfortaa Light"/>
              <a:sym typeface="Comfortaa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g2e13ec8ee2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38776" y="17478"/>
            <a:ext cx="985849" cy="989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g2e13ec8ee21_0_1"/>
          <p:cNvPicPr preferRelativeResize="0"/>
          <p:nvPr/>
        </p:nvPicPr>
        <p:blipFill rotWithShape="1">
          <a:blip r:embed="rId4">
            <a:alphaModFix/>
          </a:blip>
          <a:srcRect l="67893" t="46750" r="25170" b="39594"/>
          <a:stretch/>
        </p:blipFill>
        <p:spPr>
          <a:xfrm>
            <a:off x="4333789" y="4533052"/>
            <a:ext cx="361552" cy="37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g2e13ec8ee21_0_1"/>
          <p:cNvPicPr preferRelativeResize="0"/>
          <p:nvPr/>
        </p:nvPicPr>
        <p:blipFill rotWithShape="1">
          <a:blip r:embed="rId5">
            <a:alphaModFix/>
          </a:blip>
          <a:srcRect l="51199" t="84620" r="39202" b="-482"/>
          <a:stretch/>
        </p:blipFill>
        <p:spPr>
          <a:xfrm rot="79851">
            <a:off x="200486" y="302375"/>
            <a:ext cx="482762" cy="420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g2e13ec8ee21_0_1"/>
          <p:cNvPicPr preferRelativeResize="0"/>
          <p:nvPr/>
        </p:nvPicPr>
        <p:blipFill rotWithShape="1">
          <a:blip r:embed="rId5">
            <a:alphaModFix/>
          </a:blip>
          <a:srcRect l="89253" t="79149" r="-840" b="-484"/>
          <a:stretch/>
        </p:blipFill>
        <p:spPr>
          <a:xfrm rot="79850">
            <a:off x="98740" y="4189540"/>
            <a:ext cx="582820" cy="565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g2e13ec8ee21_0_1"/>
          <p:cNvPicPr preferRelativeResize="0"/>
          <p:nvPr/>
        </p:nvPicPr>
        <p:blipFill rotWithShape="1">
          <a:blip r:embed="rId5">
            <a:alphaModFix/>
          </a:blip>
          <a:srcRect l="21277" t="22516" r="73644" b="61840"/>
          <a:stretch/>
        </p:blipFill>
        <p:spPr>
          <a:xfrm>
            <a:off x="8279790" y="17467"/>
            <a:ext cx="341445" cy="5915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4" name="Google Shape;394;g2e13ec8ee21_0_1"/>
          <p:cNvGrpSpPr/>
          <p:nvPr/>
        </p:nvGrpSpPr>
        <p:grpSpPr>
          <a:xfrm rot="2495150">
            <a:off x="1810104" y="3737248"/>
            <a:ext cx="1117661" cy="629142"/>
            <a:chOff x="1824836" y="630077"/>
            <a:chExt cx="1494135" cy="898318"/>
          </a:xfrm>
        </p:grpSpPr>
        <p:pic>
          <p:nvPicPr>
            <p:cNvPr id="395" name="Google Shape;395;g2e13ec8ee21_0_1"/>
            <p:cNvPicPr preferRelativeResize="0"/>
            <p:nvPr/>
          </p:nvPicPr>
          <p:blipFill rotWithShape="1">
            <a:blip r:embed="rId5">
              <a:alphaModFix/>
            </a:blip>
            <a:srcRect l="45209" t="15324" r="33139" b="62898"/>
            <a:stretch/>
          </p:blipFill>
          <p:spPr>
            <a:xfrm rot="-167595">
              <a:off x="1844036" y="669936"/>
              <a:ext cx="1455734" cy="82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6" name="Google Shape;396;g2e13ec8ee21_0_1"/>
            <p:cNvSpPr/>
            <p:nvPr/>
          </p:nvSpPr>
          <p:spPr>
            <a:xfrm>
              <a:off x="1872638" y="630077"/>
              <a:ext cx="380700" cy="33240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g2e13ec8ee21_0_1"/>
            <p:cNvSpPr/>
            <p:nvPr/>
          </p:nvSpPr>
          <p:spPr>
            <a:xfrm>
              <a:off x="2981182" y="989551"/>
              <a:ext cx="318900" cy="33240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8" name="Google Shape;398;g2e13ec8ee21_0_1"/>
          <p:cNvSpPr txBox="1"/>
          <p:nvPr/>
        </p:nvSpPr>
        <p:spPr>
          <a:xfrm flipH="1">
            <a:off x="1825956" y="120215"/>
            <a:ext cx="5544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>
                <a:solidFill>
                  <a:srgbClr val="87479C"/>
                </a:solidFill>
                <a:latin typeface="Comfortaa"/>
                <a:ea typeface="Comfortaa"/>
                <a:cs typeface="Comfortaa"/>
                <a:sym typeface="Comfortaa"/>
              </a:rPr>
              <a:t>Система спасения</a:t>
            </a:r>
            <a:endParaRPr sz="3200" b="1">
              <a:solidFill>
                <a:srgbClr val="87479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02" name="Google Shape;402;g2e13ec8ee21_0_1"/>
          <p:cNvSpPr txBox="1"/>
          <p:nvPr/>
        </p:nvSpPr>
        <p:spPr>
          <a:xfrm>
            <a:off x="390150" y="2610357"/>
            <a:ext cx="2298464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первая ступень</a:t>
            </a:r>
            <a:endParaRPr sz="1800" dirty="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03" name="Google Shape;403;g2e13ec8ee21_0_1"/>
          <p:cNvSpPr txBox="1"/>
          <p:nvPr/>
        </p:nvSpPr>
        <p:spPr>
          <a:xfrm>
            <a:off x="3566835" y="2610357"/>
            <a:ext cx="2379608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вторая ступень</a:t>
            </a:r>
            <a:endParaRPr sz="1800" dirty="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05" name="Google Shape;405;g2e13ec8ee21_0_1"/>
          <p:cNvPicPr preferRelativeResize="0"/>
          <p:nvPr/>
        </p:nvPicPr>
        <p:blipFill rotWithShape="1">
          <a:blip r:embed="rId4">
            <a:alphaModFix/>
          </a:blip>
          <a:srcRect l="11120" t="80186" r="79437" b="-1009"/>
          <a:stretch/>
        </p:blipFill>
        <p:spPr>
          <a:xfrm>
            <a:off x="8536805" y="1478848"/>
            <a:ext cx="492157" cy="57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g2e13ec8ee21_0_1"/>
          <p:cNvPicPr preferRelativeResize="0"/>
          <p:nvPr/>
        </p:nvPicPr>
        <p:blipFill rotWithShape="1">
          <a:blip r:embed="rId5">
            <a:alphaModFix/>
          </a:blip>
          <a:srcRect l="50817" t="32959" r="37193" b="37079"/>
          <a:stretch/>
        </p:blipFill>
        <p:spPr>
          <a:xfrm rot="79855">
            <a:off x="6042554" y="4325322"/>
            <a:ext cx="603077" cy="79343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7" name="Google Shape;407;g2e13ec8ee21_0_1"/>
          <p:cNvGrpSpPr/>
          <p:nvPr/>
        </p:nvGrpSpPr>
        <p:grpSpPr>
          <a:xfrm>
            <a:off x="8388437" y="4403955"/>
            <a:ext cx="724382" cy="670506"/>
            <a:chOff x="8388437" y="4403955"/>
            <a:chExt cx="724382" cy="670506"/>
          </a:xfrm>
        </p:grpSpPr>
        <p:pic>
          <p:nvPicPr>
            <p:cNvPr id="408" name="Google Shape;408;g2e13ec8ee21_0_1"/>
            <p:cNvPicPr preferRelativeResize="0"/>
            <p:nvPr/>
          </p:nvPicPr>
          <p:blipFill rotWithShape="1">
            <a:blip r:embed="rId6">
              <a:alphaModFix/>
            </a:blip>
            <a:srcRect b="76258"/>
            <a:stretch/>
          </p:blipFill>
          <p:spPr>
            <a:xfrm>
              <a:off x="8388437" y="4403955"/>
              <a:ext cx="724382" cy="6705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9" name="Google Shape;409;g2e13ec8ee21_0_1"/>
            <p:cNvSpPr txBox="1"/>
            <p:nvPr/>
          </p:nvSpPr>
          <p:spPr>
            <a:xfrm>
              <a:off x="8536805" y="4580889"/>
              <a:ext cx="427645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10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0" name="Google Shape;410;g2e13ec8ee21_0_1"/>
          <p:cNvSpPr txBox="1"/>
          <p:nvPr/>
        </p:nvSpPr>
        <p:spPr>
          <a:xfrm>
            <a:off x="4970954" y="3421628"/>
            <a:ext cx="2336700" cy="11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формулы для расчёта</a:t>
            </a:r>
            <a:endParaRPr sz="1800" dirty="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4835439-BF3A-B511-07F6-DBE751533B52}"/>
                  </a:ext>
                </a:extLst>
              </p:cNvPr>
              <p:cNvSpPr txBox="1"/>
              <p:nvPr/>
            </p:nvSpPr>
            <p:spPr>
              <a:xfrm>
                <a:off x="522784" y="990977"/>
                <a:ext cx="2692512" cy="427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2∗1,126∗9,81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1,1∗1,293∗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sup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107 (</m:t>
                      </m:r>
                      <m:sSup>
                        <m:sSup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b="0" i="1" dirty="0" smtClean="0">
                              <a:latin typeface="Cambria Math" panose="02040503050406030204" pitchFamily="18" charset="0"/>
                            </a:rPr>
                            <m:t>м</m:t>
                          </m:r>
                        </m:e>
                        <m:sup>
                          <m:r>
                            <a:rPr lang="ru-RU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4835439-BF3A-B511-07F6-DBE751533B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2784" y="990977"/>
                <a:ext cx="2692512" cy="427553"/>
              </a:xfrm>
              <a:prstGeom prst="rect">
                <a:avLst/>
              </a:prstGeom>
              <a:blipFill>
                <a:blip r:embed="rId7"/>
                <a:stretch>
                  <a:fillRect t="-1429" r="-907" b="-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002B281-0F1B-7CBE-5480-9A3AD5FAEEE2}"/>
                  </a:ext>
                </a:extLst>
              </p:cNvPr>
              <p:cNvSpPr txBox="1"/>
              <p:nvPr/>
            </p:nvSpPr>
            <p:spPr>
              <a:xfrm>
                <a:off x="641002" y="1800292"/>
                <a:ext cx="2047612" cy="6365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4∗0.107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den>
                          </m:f>
                        </m:e>
                      </m:ra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=0,37(</m:t>
                      </m:r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002B281-0F1B-7CBE-5480-9A3AD5FAEE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002" y="1800292"/>
                <a:ext cx="2047612" cy="63652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6C50772-6D96-3AD7-D4ED-032C366B92B5}"/>
                  </a:ext>
                </a:extLst>
              </p:cNvPr>
              <p:cNvSpPr txBox="1"/>
              <p:nvPr/>
            </p:nvSpPr>
            <p:spPr>
              <a:xfrm>
                <a:off x="3651163" y="969652"/>
                <a:ext cx="2796828" cy="4319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2∗0,4576∗9,81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1,1∗1,98∗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sup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=0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40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(</m:t>
                      </m:r>
                      <m:sSup>
                        <m:sSup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u-RU" b="0" i="1" dirty="0" smtClean="0">
                              <a:latin typeface="Cambria Math" panose="02040503050406030204" pitchFamily="18" charset="0"/>
                            </a:rPr>
                            <m:t>м</m:t>
                          </m:r>
                        </m:e>
                        <m:sup>
                          <m:r>
                            <a:rPr lang="ru-RU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6C50772-6D96-3AD7-D4ED-032C366B92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1163" y="969652"/>
                <a:ext cx="2796828" cy="431913"/>
              </a:xfrm>
              <a:prstGeom prst="rect">
                <a:avLst/>
              </a:prstGeom>
              <a:blipFill>
                <a:blip r:embed="rId9"/>
                <a:stretch>
                  <a:fillRect r="-436" b="-84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AC99E8B-9C8F-DEFD-AA0B-B795CE7ACC75}"/>
                  </a:ext>
                </a:extLst>
              </p:cNvPr>
              <p:cNvSpPr txBox="1"/>
              <p:nvPr/>
            </p:nvSpPr>
            <p:spPr>
              <a:xfrm>
                <a:off x="3834821" y="1800291"/>
                <a:ext cx="2047612" cy="6365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4∗1.456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  <m:rad>
                                <m:ra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deg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e>
                              </m:rad>
                            </m:den>
                          </m:f>
                        </m:e>
                      </m:ra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=0,25(</m:t>
                      </m:r>
                      <m:r>
                        <a:rPr lang="ru-RU" b="0" i="1" smtClean="0">
                          <a:latin typeface="Cambria Math" panose="02040503050406030204" pitchFamily="18" charset="0"/>
                        </a:rPr>
                        <m:t>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AC99E8B-9C8F-DEFD-AA0B-B795CE7ACC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34821" y="1800291"/>
                <a:ext cx="2047612" cy="63652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B46CAFD-A964-E77D-BA69-2354DFF1E11B}"/>
                  </a:ext>
                </a:extLst>
              </p:cNvPr>
              <p:cNvSpPr txBox="1"/>
              <p:nvPr/>
            </p:nvSpPr>
            <p:spPr>
              <a:xfrm>
                <a:off x="7136541" y="785939"/>
                <a:ext cx="1565364" cy="46512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𝑚𝑔</m:t>
                          </m:r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B46CAFD-A964-E77D-BA69-2354DFF1E1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6541" y="785939"/>
                <a:ext cx="1565364" cy="465127"/>
              </a:xfrm>
              <a:prstGeom prst="rect">
                <a:avLst/>
              </a:prstGeom>
              <a:blipFill>
                <a:blip r:embed="rId11"/>
                <a:stretch>
                  <a:fillRect t="-2632" b="-7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AB4FC9B-45FB-BE39-FC7C-E47C59AEE89D}"/>
                  </a:ext>
                </a:extLst>
              </p:cNvPr>
              <p:cNvSpPr txBox="1"/>
              <p:nvPr/>
            </p:nvSpPr>
            <p:spPr>
              <a:xfrm>
                <a:off x="7504477" y="1401463"/>
                <a:ext cx="826977" cy="6365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num>
                            <m:den>
                              <m: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AB4FC9B-45FB-BE39-FC7C-E47C59AEE8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4477" y="1401463"/>
                <a:ext cx="826977" cy="636521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7FA88716-0148-D298-C56B-78FDD62A7115}"/>
              </a:ext>
            </a:extLst>
          </p:cNvPr>
          <p:cNvSpPr/>
          <p:nvPr/>
        </p:nvSpPr>
        <p:spPr>
          <a:xfrm>
            <a:off x="522784" y="825023"/>
            <a:ext cx="2772274" cy="177534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DA53EC-6860-5420-10AB-7354CEA82294}"/>
              </a:ext>
            </a:extLst>
          </p:cNvPr>
          <p:cNvSpPr/>
          <p:nvPr/>
        </p:nvSpPr>
        <p:spPr>
          <a:xfrm>
            <a:off x="3652190" y="825483"/>
            <a:ext cx="2772274" cy="177534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A2D8E4-2118-5F91-2EF5-06DF57FDEBF4}"/>
              </a:ext>
            </a:extLst>
          </p:cNvPr>
          <p:cNvSpPr/>
          <p:nvPr/>
        </p:nvSpPr>
        <p:spPr>
          <a:xfrm>
            <a:off x="522784" y="825482"/>
            <a:ext cx="2772274" cy="89634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896F89-0F75-02C1-95A0-76D655738719}"/>
              </a:ext>
            </a:extLst>
          </p:cNvPr>
          <p:cNvSpPr/>
          <p:nvPr/>
        </p:nvSpPr>
        <p:spPr>
          <a:xfrm>
            <a:off x="6752639" y="705215"/>
            <a:ext cx="2333677" cy="137355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Google Shape;410;g2e13ec8ee21_0_1">
                <a:extLst>
                  <a:ext uri="{FF2B5EF4-FFF2-40B4-BE49-F238E27FC236}">
                    <a16:creationId xmlns:a16="http://schemas.microsoft.com/office/drawing/2014/main" id="{F1FE40E9-27F4-696F-1AA4-9630F4B8E054}"/>
                  </a:ext>
                </a:extLst>
              </p:cNvPr>
              <p:cNvSpPr txBox="1"/>
              <p:nvPr/>
            </p:nvSpPr>
            <p:spPr>
              <a:xfrm>
                <a:off x="6749616" y="2055220"/>
                <a:ext cx="2336700" cy="29755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dirty="0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sym typeface="Comfortaa"/>
                          </a:rPr>
                        </m:ctrlPr>
                      </m:sSubPr>
                      <m:e>
                        <m:r>
                          <a:rPr lang="en-US" sz="1600" b="0" i="1" dirty="0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sym typeface="Comfortaa"/>
                          </a:rPr>
                          <m:t>𝐶</m:t>
                        </m:r>
                      </m:e>
                      <m:sub>
                        <m:r>
                          <a:rPr lang="en-US" sz="1600" b="0" i="1" dirty="0" smtClean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sym typeface="Comfortaa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 – </a:t>
                </a:r>
                <a:r>
                  <a:rPr lang="ru-RU" sz="1600" dirty="0" err="1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коэфф</a:t>
                </a:r>
                <a:r>
                  <a:rPr lang="ru-RU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.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Сопротивления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(</a:t>
                </a:r>
                <a:r>
                  <a:rPr lang="en-US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const)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p – </a:t>
                </a:r>
                <a:r>
                  <a:rPr lang="ru-RU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атмосферное 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Давление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 xmlns:m="http://schemas.openxmlformats.org/officeDocument/2006/math">
                    <m:r>
                      <a:rPr lang="en-US" sz="1600" i="1" dirty="0" smtClean="0">
                        <a:solidFill>
                          <a:schemeClr val="dk1"/>
                        </a:solidFill>
                        <a:latin typeface="Cambria Math" panose="02040503050406030204" pitchFamily="18" charset="0"/>
                        <a:ea typeface="Comfortaa"/>
                        <a:cs typeface="Comfortaa"/>
                        <a:sym typeface="Comfortaa"/>
                      </a:rPr>
                      <m:t>𝑣</m:t>
                    </m:r>
                  </m:oMath>
                </a14:m>
                <a:r>
                  <a:rPr lang="en-US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 – </a:t>
                </a:r>
                <a:r>
                  <a:rPr lang="ru-RU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скорость спуска</a:t>
                </a:r>
                <a:endParaRPr lang="en-US" sz="1600" dirty="0">
                  <a:solidFill>
                    <a:schemeClr val="dk1"/>
                  </a:solidFill>
                  <a:latin typeface="Comfortaa Light" panose="020B0604020202020204" charset="0"/>
                  <a:ea typeface="Comfortaa"/>
                  <a:cs typeface="Comfortaa"/>
                  <a:sym typeface="Comfortaa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m -  </a:t>
                </a:r>
                <a:r>
                  <a:rPr lang="ru-RU" sz="1600" dirty="0">
                    <a:solidFill>
                      <a:schemeClr val="dk1"/>
                    </a:solidFill>
                    <a:latin typeface="Comfortaa Light" panose="020B0604020202020204" charset="0"/>
                    <a:ea typeface="Comfortaa"/>
                    <a:cs typeface="Comfortaa"/>
                    <a:sym typeface="Comfortaa"/>
                  </a:rPr>
                  <a:t>масса ракеты без двигателей</a:t>
                </a:r>
                <a:endParaRPr lang="en-US" sz="1600" dirty="0">
                  <a:solidFill>
                    <a:schemeClr val="dk1"/>
                  </a:solidFill>
                  <a:latin typeface="Comfortaa Light" panose="020B0604020202020204" charset="0"/>
                  <a:ea typeface="Comfortaa"/>
                  <a:cs typeface="Comfortaa"/>
                  <a:sym typeface="Comfortaa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ru-RU" sz="1600" dirty="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dirty="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mc:Choice>
        <mc:Fallback xmlns="">
          <p:sp>
            <p:nvSpPr>
              <p:cNvPr id="13" name="Google Shape;410;g2e13ec8ee21_0_1">
                <a:extLst>
                  <a:ext uri="{FF2B5EF4-FFF2-40B4-BE49-F238E27FC236}">
                    <a16:creationId xmlns:a16="http://schemas.microsoft.com/office/drawing/2014/main" id="{F1FE40E9-27F4-696F-1AA4-9630F4B8E0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49616" y="2055220"/>
                <a:ext cx="2336700" cy="2975501"/>
              </a:xfrm>
              <a:prstGeom prst="rect">
                <a:avLst/>
              </a:prstGeom>
              <a:blipFill>
                <a:blip r:embed="rId13"/>
                <a:stretch>
                  <a:fillRect l="-130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19D4F714-FAA2-5252-7EA4-3D1868344D43}"/>
              </a:ext>
            </a:extLst>
          </p:cNvPr>
          <p:cNvSpPr/>
          <p:nvPr/>
        </p:nvSpPr>
        <p:spPr>
          <a:xfrm>
            <a:off x="6752639" y="712438"/>
            <a:ext cx="2333677" cy="369151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B9E838-C531-582C-2126-8CF5B51C0756}"/>
              </a:ext>
            </a:extLst>
          </p:cNvPr>
          <p:cNvSpPr/>
          <p:nvPr/>
        </p:nvSpPr>
        <p:spPr>
          <a:xfrm>
            <a:off x="3651401" y="816807"/>
            <a:ext cx="2772274" cy="89634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12"/>
          <p:cNvPicPr preferRelativeResize="0"/>
          <p:nvPr/>
        </p:nvPicPr>
        <p:blipFill rotWithShape="1">
          <a:blip r:embed="rId3">
            <a:alphaModFix/>
          </a:blip>
          <a:srcRect l="77233" t="56818" r="17348" b="35564"/>
          <a:stretch/>
        </p:blipFill>
        <p:spPr>
          <a:xfrm>
            <a:off x="1313304" y="4578682"/>
            <a:ext cx="487201" cy="385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12"/>
          <p:cNvPicPr preferRelativeResize="0"/>
          <p:nvPr/>
        </p:nvPicPr>
        <p:blipFill rotWithShape="1">
          <a:blip r:embed="rId3">
            <a:alphaModFix/>
          </a:blip>
          <a:srcRect l="7546" t="40900" r="86848" b="48354"/>
          <a:stretch/>
        </p:blipFill>
        <p:spPr>
          <a:xfrm>
            <a:off x="2748820" y="346099"/>
            <a:ext cx="504056" cy="54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12"/>
          <p:cNvPicPr preferRelativeResize="0"/>
          <p:nvPr/>
        </p:nvPicPr>
        <p:blipFill rotWithShape="1">
          <a:blip r:embed="rId3">
            <a:alphaModFix/>
          </a:blip>
          <a:srcRect l="78110" t="38930" r="13398" b="48197"/>
          <a:stretch/>
        </p:blipFill>
        <p:spPr>
          <a:xfrm>
            <a:off x="6197838" y="1447163"/>
            <a:ext cx="475502" cy="405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12"/>
          <p:cNvPicPr preferRelativeResize="0"/>
          <p:nvPr/>
        </p:nvPicPr>
        <p:blipFill rotWithShape="1">
          <a:blip r:embed="rId3">
            <a:alphaModFix/>
          </a:blip>
          <a:srcRect l="77233" t="56818" r="17348" b="35564"/>
          <a:stretch/>
        </p:blipFill>
        <p:spPr>
          <a:xfrm>
            <a:off x="8564689" y="3790655"/>
            <a:ext cx="487201" cy="385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12"/>
          <p:cNvPicPr preferRelativeResize="0"/>
          <p:nvPr/>
        </p:nvPicPr>
        <p:blipFill rotWithShape="1">
          <a:blip r:embed="rId3">
            <a:alphaModFix/>
          </a:blip>
          <a:srcRect l="77233" t="56818" r="17348" b="35564"/>
          <a:stretch/>
        </p:blipFill>
        <p:spPr>
          <a:xfrm>
            <a:off x="5159926" y="4762022"/>
            <a:ext cx="487201" cy="385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12"/>
          <p:cNvPicPr preferRelativeResize="0"/>
          <p:nvPr/>
        </p:nvPicPr>
        <p:blipFill rotWithShape="1">
          <a:blip r:embed="rId3">
            <a:alphaModFix/>
          </a:blip>
          <a:srcRect l="77233" t="56818" r="17348" b="35564"/>
          <a:stretch/>
        </p:blipFill>
        <p:spPr>
          <a:xfrm>
            <a:off x="8625605" y="571592"/>
            <a:ext cx="487201" cy="385159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12"/>
          <p:cNvSpPr txBox="1">
            <a:spLocks noGrp="1"/>
          </p:cNvSpPr>
          <p:nvPr>
            <p:ph type="title"/>
          </p:nvPr>
        </p:nvSpPr>
        <p:spPr>
          <a:xfrm>
            <a:off x="1451614" y="963"/>
            <a:ext cx="676875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3100"/>
              <a:buFont typeface="Calibri"/>
              <a:buNone/>
            </a:pPr>
            <a:r>
              <a:rPr lang="ru-RU" sz="3200" b="1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Испытания</a:t>
            </a:r>
            <a:endParaRPr sz="3200" b="1">
              <a:solidFill>
                <a:srgbClr val="7030A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22" name="Google Shape;422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512" y="1325207"/>
            <a:ext cx="973574" cy="37958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3" name="Google Shape;423;p12"/>
          <p:cNvGrpSpPr/>
          <p:nvPr/>
        </p:nvGrpSpPr>
        <p:grpSpPr>
          <a:xfrm>
            <a:off x="8388424" y="4403955"/>
            <a:ext cx="724382" cy="670505"/>
            <a:chOff x="8388424" y="4403955"/>
            <a:chExt cx="724382" cy="670505"/>
          </a:xfrm>
        </p:grpSpPr>
        <p:pic>
          <p:nvPicPr>
            <p:cNvPr id="424" name="Google Shape;424;p12"/>
            <p:cNvPicPr preferRelativeResize="0"/>
            <p:nvPr/>
          </p:nvPicPr>
          <p:blipFill rotWithShape="1">
            <a:blip r:embed="rId5">
              <a:alphaModFix/>
            </a:blip>
            <a:srcRect b="76259"/>
            <a:stretch/>
          </p:blipFill>
          <p:spPr>
            <a:xfrm>
              <a:off x="8388424" y="4403955"/>
              <a:ext cx="724382" cy="6705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5" name="Google Shape;425;p12"/>
            <p:cNvSpPr txBox="1"/>
            <p:nvPr/>
          </p:nvSpPr>
          <p:spPr>
            <a:xfrm>
              <a:off x="8507014" y="4554541"/>
              <a:ext cx="487201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11</a:t>
              </a:r>
              <a:endParaRPr dirty="0"/>
            </a:p>
          </p:txBody>
        </p:sp>
      </p:grpSp>
      <p:grpSp>
        <p:nvGrpSpPr>
          <p:cNvPr id="426" name="Google Shape;426;p12"/>
          <p:cNvGrpSpPr/>
          <p:nvPr/>
        </p:nvGrpSpPr>
        <p:grpSpPr>
          <a:xfrm>
            <a:off x="5194593" y="640211"/>
            <a:ext cx="3769895" cy="4434249"/>
            <a:chOff x="5364853" y="570649"/>
            <a:chExt cx="3769895" cy="4434249"/>
          </a:xfrm>
        </p:grpSpPr>
        <p:pic>
          <p:nvPicPr>
            <p:cNvPr id="427" name="Google Shape;427;p12"/>
            <p:cNvPicPr preferRelativeResize="0"/>
            <p:nvPr/>
          </p:nvPicPr>
          <p:blipFill rotWithShape="1">
            <a:blip r:embed="rId6">
              <a:alphaModFix/>
            </a:blip>
            <a:srcRect l="413" r="5171"/>
            <a:stretch/>
          </p:blipFill>
          <p:spPr>
            <a:xfrm>
              <a:off x="6794573" y="712094"/>
              <a:ext cx="2097908" cy="29503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8" name="Google Shape;428;p12"/>
            <p:cNvSpPr txBox="1"/>
            <p:nvPr/>
          </p:nvSpPr>
          <p:spPr>
            <a:xfrm>
              <a:off x="7694588" y="3681477"/>
              <a:ext cx="1440160" cy="338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 dirty="0">
                  <a:solidFill>
                    <a:srgbClr val="652B91"/>
                  </a:solidFill>
                  <a:latin typeface="Comfortaa Medium" panose="020B0604020202020204" charset="0"/>
                  <a:ea typeface="Calibri"/>
                  <a:cs typeface="Calibri"/>
                  <a:sym typeface="Calibri"/>
                </a:rPr>
                <a:t>Ракета</a:t>
              </a:r>
              <a:endParaRPr sz="1200" dirty="0">
                <a:latin typeface="Comfortaa Medium" panose="020B0604020202020204" charset="0"/>
              </a:endParaRPr>
            </a:p>
          </p:txBody>
        </p:sp>
        <p:pic>
          <p:nvPicPr>
            <p:cNvPr id="429" name="Google Shape;429;p12"/>
            <p:cNvPicPr preferRelativeResize="0"/>
            <p:nvPr/>
          </p:nvPicPr>
          <p:blipFill rotWithShape="1">
            <a:blip r:embed="rId7">
              <a:alphaModFix/>
            </a:blip>
            <a:srcRect l="5900" t="710" r="5095" b="-709"/>
            <a:stretch/>
          </p:blipFill>
          <p:spPr>
            <a:xfrm>
              <a:off x="5522253" y="1724496"/>
              <a:ext cx="1969497" cy="29503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30" name="Google Shape;430;p12"/>
            <p:cNvSpPr txBox="1"/>
            <p:nvPr/>
          </p:nvSpPr>
          <p:spPr>
            <a:xfrm>
              <a:off x="5746021" y="4661359"/>
              <a:ext cx="1745729" cy="338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 dirty="0">
                  <a:solidFill>
                    <a:srgbClr val="652B91"/>
                  </a:solidFill>
                  <a:latin typeface="Comfortaa Medium" panose="020B0604020202020204" charset="0"/>
                  <a:ea typeface="Calibri"/>
                  <a:cs typeface="Calibri"/>
                  <a:sym typeface="Calibri"/>
                </a:rPr>
                <a:t>Электроника</a:t>
              </a:r>
              <a:endParaRPr sz="1200" dirty="0">
                <a:latin typeface="Comfortaa Medium" panose="020B0604020202020204" charset="0"/>
              </a:endParaRPr>
            </a:p>
          </p:txBody>
        </p:sp>
        <p:grpSp>
          <p:nvGrpSpPr>
            <p:cNvPr id="431" name="Google Shape;431;p12"/>
            <p:cNvGrpSpPr/>
            <p:nvPr/>
          </p:nvGrpSpPr>
          <p:grpSpPr>
            <a:xfrm>
              <a:off x="5364853" y="570649"/>
              <a:ext cx="3684852" cy="4434249"/>
              <a:chOff x="5365881" y="555526"/>
              <a:chExt cx="3684852" cy="4434249"/>
            </a:xfrm>
          </p:grpSpPr>
          <p:cxnSp>
            <p:nvCxnSpPr>
              <p:cNvPr id="432" name="Google Shape;432;p12"/>
              <p:cNvCxnSpPr/>
              <p:nvPr/>
            </p:nvCxnSpPr>
            <p:spPr>
              <a:xfrm>
                <a:off x="5365881" y="1563638"/>
                <a:ext cx="1294351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206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33" name="Google Shape;433;p12"/>
              <p:cNvCxnSpPr/>
              <p:nvPr/>
            </p:nvCxnSpPr>
            <p:spPr>
              <a:xfrm>
                <a:off x="6660232" y="555526"/>
                <a:ext cx="0" cy="1008112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206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34" name="Google Shape;434;p12"/>
              <p:cNvCxnSpPr/>
              <p:nvPr/>
            </p:nvCxnSpPr>
            <p:spPr>
              <a:xfrm>
                <a:off x="6660232" y="555526"/>
                <a:ext cx="2390501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206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35" name="Google Shape;435;p12"/>
              <p:cNvCxnSpPr/>
              <p:nvPr/>
            </p:nvCxnSpPr>
            <p:spPr>
              <a:xfrm flipH="1">
                <a:off x="9036497" y="555526"/>
                <a:ext cx="14236" cy="3502867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206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36" name="Google Shape;436;p12"/>
              <p:cNvCxnSpPr/>
              <p:nvPr/>
            </p:nvCxnSpPr>
            <p:spPr>
              <a:xfrm>
                <a:off x="7703840" y="4053671"/>
                <a:ext cx="1332656" cy="4722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206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37" name="Google Shape;437;p12"/>
              <p:cNvCxnSpPr/>
              <p:nvPr/>
            </p:nvCxnSpPr>
            <p:spPr>
              <a:xfrm>
                <a:off x="7701334" y="4045106"/>
                <a:ext cx="0" cy="936104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206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38" name="Google Shape;438;p12"/>
              <p:cNvCxnSpPr/>
              <p:nvPr/>
            </p:nvCxnSpPr>
            <p:spPr>
              <a:xfrm rot="10800000" flipH="1">
                <a:off x="5365881" y="4975082"/>
                <a:ext cx="2335453" cy="14693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206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439" name="Google Shape;439;p12"/>
              <p:cNvCxnSpPr/>
              <p:nvPr/>
            </p:nvCxnSpPr>
            <p:spPr>
              <a:xfrm>
                <a:off x="5365881" y="1563638"/>
                <a:ext cx="0" cy="3426137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206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graphicFrame>
        <p:nvGraphicFramePr>
          <p:cNvPr id="440" name="Google Shape;440;p12"/>
          <p:cNvGraphicFramePr/>
          <p:nvPr/>
        </p:nvGraphicFramePr>
        <p:xfrm>
          <a:off x="1551596" y="1104973"/>
          <a:ext cx="3402550" cy="3772095"/>
        </p:xfrm>
        <a:graphic>
          <a:graphicData uri="http://schemas.openxmlformats.org/drawingml/2006/table">
            <a:tbl>
              <a:tblPr firstRow="1" bandRow="1">
                <a:noFill/>
                <a:tableStyleId>{44E59BE7-BF5E-4E72-94F2-C64B04C8B36D}</a:tableStyleId>
              </a:tblPr>
              <a:tblGrid>
                <a:gridCol w="1701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1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9825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u="none" strike="noStrike" cap="none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Результаты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9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u="none" strike="noStrike" cap="none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Апогей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u="none" strike="noStrike" cap="none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153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9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u="none" strike="noStrike" cap="none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Мягкая посадка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u="none" strike="noStrike" cap="none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Все стабилизаторы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825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u="none" strike="noStrike" cap="none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Раскрытие парашютов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9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u="none" strike="noStrike" cap="none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ПН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9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Ракета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441" name="Google Shape;441;p1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804256" y="3739637"/>
            <a:ext cx="487202" cy="487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12"/>
          <p:cNvPicPr preferRelativeResize="0"/>
          <p:nvPr/>
        </p:nvPicPr>
        <p:blipFill rotWithShape="1">
          <a:blip r:embed="rId8">
            <a:alphaModFix/>
          </a:blip>
          <a:srcRect t="10290" b="-10290"/>
          <a:stretch/>
        </p:blipFill>
        <p:spPr>
          <a:xfrm>
            <a:off x="3804256" y="4403960"/>
            <a:ext cx="487202" cy="4872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3" name="Google Shape;443;p12"/>
          <p:cNvGrpSpPr/>
          <p:nvPr/>
        </p:nvGrpSpPr>
        <p:grpSpPr>
          <a:xfrm rot="360180">
            <a:off x="388730" y="174021"/>
            <a:ext cx="878424" cy="887455"/>
            <a:chOff x="1754279" y="4286593"/>
            <a:chExt cx="351439" cy="345965"/>
          </a:xfrm>
        </p:grpSpPr>
        <p:sp>
          <p:nvSpPr>
            <p:cNvPr id="444" name="Google Shape;444;p12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12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12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12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12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49" name="Google Shape;449;p12"/>
          <p:cNvPicPr preferRelativeResize="0"/>
          <p:nvPr/>
        </p:nvPicPr>
        <p:blipFill rotWithShape="1">
          <a:blip r:embed="rId3">
            <a:alphaModFix/>
          </a:blip>
          <a:srcRect l="72111" t="68304" r="22767" b="20951"/>
          <a:stretch/>
        </p:blipFill>
        <p:spPr>
          <a:xfrm>
            <a:off x="5216347" y="673408"/>
            <a:ext cx="460607" cy="5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63139" y="2969284"/>
            <a:ext cx="3614169" cy="2137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5" name="Google Shape;45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38486" y="751358"/>
            <a:ext cx="3614169" cy="2137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13"/>
          <p:cNvPicPr preferRelativeResize="0"/>
          <p:nvPr/>
        </p:nvPicPr>
        <p:blipFill rotWithShape="1">
          <a:blip r:embed="rId5">
            <a:alphaModFix/>
          </a:blip>
          <a:srcRect l="54429" t="85538" r="38874" b="-483"/>
          <a:stretch/>
        </p:blipFill>
        <p:spPr>
          <a:xfrm rot="79847">
            <a:off x="5426546" y="1251529"/>
            <a:ext cx="353556" cy="395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13"/>
          <p:cNvPicPr preferRelativeResize="0"/>
          <p:nvPr/>
        </p:nvPicPr>
        <p:blipFill rotWithShape="1">
          <a:blip r:embed="rId5">
            <a:alphaModFix/>
          </a:blip>
          <a:srcRect l="51357" t="34607" r="38251" b="40710"/>
          <a:stretch/>
        </p:blipFill>
        <p:spPr>
          <a:xfrm rot="79847">
            <a:off x="7115523" y="4474348"/>
            <a:ext cx="522642" cy="653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13"/>
          <p:cNvPicPr preferRelativeResize="0"/>
          <p:nvPr/>
        </p:nvPicPr>
        <p:blipFill rotWithShape="1">
          <a:blip r:embed="rId5">
            <a:alphaModFix/>
          </a:blip>
          <a:srcRect l="71921" t="-158" r="14781" b="85488"/>
          <a:stretch/>
        </p:blipFill>
        <p:spPr>
          <a:xfrm rot="79847">
            <a:off x="4981729" y="3920932"/>
            <a:ext cx="668870" cy="388485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13"/>
          <p:cNvSpPr txBox="1">
            <a:spLocks noGrp="1"/>
          </p:cNvSpPr>
          <p:nvPr>
            <p:ph type="title"/>
          </p:nvPr>
        </p:nvSpPr>
        <p:spPr>
          <a:xfrm>
            <a:off x="1416118" y="0"/>
            <a:ext cx="676875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3100"/>
              <a:buFont typeface="Calibri"/>
              <a:buNone/>
            </a:pPr>
            <a:r>
              <a:rPr lang="ru-RU" sz="3200" b="1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Собранные данные</a:t>
            </a:r>
            <a:endParaRPr sz="3200" b="1">
              <a:solidFill>
                <a:srgbClr val="7030A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60" name="Google Shape;460;p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79512" y="1325207"/>
            <a:ext cx="973574" cy="37958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1" name="Google Shape;461;p13"/>
          <p:cNvGrpSpPr/>
          <p:nvPr/>
        </p:nvGrpSpPr>
        <p:grpSpPr>
          <a:xfrm>
            <a:off x="5713168" y="987574"/>
            <a:ext cx="3419872" cy="390970"/>
            <a:chOff x="5724128" y="762247"/>
            <a:chExt cx="3419872" cy="390970"/>
          </a:xfrm>
        </p:grpSpPr>
        <p:sp>
          <p:nvSpPr>
            <p:cNvPr id="462" name="Google Shape;462;p13"/>
            <p:cNvSpPr/>
            <p:nvPr/>
          </p:nvSpPr>
          <p:spPr>
            <a:xfrm>
              <a:off x="5724128" y="767235"/>
              <a:ext cx="3419872" cy="385982"/>
            </a:xfrm>
            <a:prstGeom prst="rect">
              <a:avLst/>
            </a:prstGeom>
            <a:solidFill>
              <a:srgbClr val="8747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13"/>
            <p:cNvSpPr txBox="1"/>
            <p:nvPr/>
          </p:nvSpPr>
          <p:spPr>
            <a:xfrm>
              <a:off x="6081163" y="762247"/>
              <a:ext cx="2736304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lt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Угловая скорость</a:t>
              </a:r>
              <a:endParaRPr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grpSp>
        <p:nvGrpSpPr>
          <p:cNvPr id="464" name="Google Shape;464;p13"/>
          <p:cNvGrpSpPr/>
          <p:nvPr/>
        </p:nvGrpSpPr>
        <p:grpSpPr>
          <a:xfrm>
            <a:off x="5720109" y="1523857"/>
            <a:ext cx="3419872" cy="404073"/>
            <a:chOff x="5716622" y="1147600"/>
            <a:chExt cx="3419872" cy="358983"/>
          </a:xfrm>
        </p:grpSpPr>
        <p:sp>
          <p:nvSpPr>
            <p:cNvPr id="465" name="Google Shape;465;p13"/>
            <p:cNvSpPr/>
            <p:nvPr/>
          </p:nvSpPr>
          <p:spPr>
            <a:xfrm>
              <a:off x="5716622" y="1165048"/>
              <a:ext cx="3419872" cy="341535"/>
            </a:xfrm>
            <a:prstGeom prst="rect">
              <a:avLst/>
            </a:prstGeom>
            <a:solidFill>
              <a:srgbClr val="8747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13"/>
            <p:cNvSpPr txBox="1"/>
            <p:nvPr/>
          </p:nvSpPr>
          <p:spPr>
            <a:xfrm>
              <a:off x="6706478" y="1147600"/>
              <a:ext cx="1440300" cy="32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lt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Давление</a:t>
              </a:r>
              <a:endParaRPr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grpSp>
        <p:nvGrpSpPr>
          <p:cNvPr id="467" name="Google Shape;467;p13"/>
          <p:cNvGrpSpPr/>
          <p:nvPr/>
        </p:nvGrpSpPr>
        <p:grpSpPr>
          <a:xfrm>
            <a:off x="5707856" y="3789656"/>
            <a:ext cx="3419872" cy="387248"/>
            <a:chOff x="5760330" y="1572726"/>
            <a:chExt cx="3419872" cy="387248"/>
          </a:xfrm>
        </p:grpSpPr>
        <p:sp>
          <p:nvSpPr>
            <p:cNvPr id="468" name="Google Shape;468;p13"/>
            <p:cNvSpPr/>
            <p:nvPr/>
          </p:nvSpPr>
          <p:spPr>
            <a:xfrm>
              <a:off x="5760330" y="1574774"/>
              <a:ext cx="3419872" cy="385200"/>
            </a:xfrm>
            <a:prstGeom prst="rect">
              <a:avLst/>
            </a:prstGeom>
            <a:solidFill>
              <a:srgbClr val="8747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13"/>
            <p:cNvSpPr txBox="1"/>
            <p:nvPr/>
          </p:nvSpPr>
          <p:spPr>
            <a:xfrm>
              <a:off x="6146080" y="1572726"/>
              <a:ext cx="2736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lt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Высота</a:t>
              </a:r>
              <a:endParaRPr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grpSp>
        <p:nvGrpSpPr>
          <p:cNvPr id="470" name="Google Shape;470;p13"/>
          <p:cNvGrpSpPr/>
          <p:nvPr/>
        </p:nvGrpSpPr>
        <p:grpSpPr>
          <a:xfrm>
            <a:off x="5720109" y="2647315"/>
            <a:ext cx="3419872" cy="385200"/>
            <a:chOff x="5719812" y="1961861"/>
            <a:chExt cx="3419872" cy="398937"/>
          </a:xfrm>
        </p:grpSpPr>
        <p:sp>
          <p:nvSpPr>
            <p:cNvPr id="471" name="Google Shape;471;p13"/>
            <p:cNvSpPr/>
            <p:nvPr/>
          </p:nvSpPr>
          <p:spPr>
            <a:xfrm>
              <a:off x="5719812" y="1976364"/>
              <a:ext cx="3419872" cy="384434"/>
            </a:xfrm>
            <a:prstGeom prst="rect">
              <a:avLst/>
            </a:prstGeom>
            <a:solidFill>
              <a:srgbClr val="8747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3"/>
            <p:cNvSpPr txBox="1"/>
            <p:nvPr/>
          </p:nvSpPr>
          <p:spPr>
            <a:xfrm>
              <a:off x="6091092" y="1961861"/>
              <a:ext cx="2736300" cy="3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lt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Температура</a:t>
              </a:r>
              <a:endParaRPr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grpSp>
        <p:nvGrpSpPr>
          <p:cNvPr id="473" name="Google Shape;473;p13"/>
          <p:cNvGrpSpPr/>
          <p:nvPr/>
        </p:nvGrpSpPr>
        <p:grpSpPr>
          <a:xfrm>
            <a:off x="5707856" y="3215668"/>
            <a:ext cx="3419872" cy="396523"/>
            <a:chOff x="5719812" y="1967655"/>
            <a:chExt cx="3419872" cy="381411"/>
          </a:xfrm>
        </p:grpSpPr>
        <p:sp>
          <p:nvSpPr>
            <p:cNvPr id="474" name="Google Shape;474;p13"/>
            <p:cNvSpPr/>
            <p:nvPr/>
          </p:nvSpPr>
          <p:spPr>
            <a:xfrm>
              <a:off x="5719812" y="1978546"/>
              <a:ext cx="3419872" cy="370520"/>
            </a:xfrm>
            <a:prstGeom prst="rect">
              <a:avLst/>
            </a:prstGeom>
            <a:solidFill>
              <a:srgbClr val="8747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3"/>
            <p:cNvSpPr txBox="1"/>
            <p:nvPr/>
          </p:nvSpPr>
          <p:spPr>
            <a:xfrm>
              <a:off x="6098598" y="1967655"/>
              <a:ext cx="2736300" cy="35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lt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Апогей</a:t>
              </a:r>
              <a:endParaRPr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grpSp>
        <p:nvGrpSpPr>
          <p:cNvPr id="476" name="Google Shape;476;p13"/>
          <p:cNvGrpSpPr/>
          <p:nvPr/>
        </p:nvGrpSpPr>
        <p:grpSpPr>
          <a:xfrm>
            <a:off x="5709383" y="4332702"/>
            <a:ext cx="3419872" cy="417013"/>
            <a:chOff x="5719812" y="1946731"/>
            <a:chExt cx="3419872" cy="417013"/>
          </a:xfrm>
        </p:grpSpPr>
        <p:sp>
          <p:nvSpPr>
            <p:cNvPr id="477" name="Google Shape;477;p13"/>
            <p:cNvSpPr/>
            <p:nvPr/>
          </p:nvSpPr>
          <p:spPr>
            <a:xfrm>
              <a:off x="5719812" y="1978544"/>
              <a:ext cx="3419872" cy="385200"/>
            </a:xfrm>
            <a:prstGeom prst="rect">
              <a:avLst/>
            </a:prstGeom>
            <a:solidFill>
              <a:srgbClr val="8747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3"/>
            <p:cNvSpPr txBox="1"/>
            <p:nvPr/>
          </p:nvSpPr>
          <p:spPr>
            <a:xfrm>
              <a:off x="6123610" y="1946731"/>
              <a:ext cx="2736304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lt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Ускорение</a:t>
              </a:r>
              <a:endParaRPr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grpSp>
        <p:nvGrpSpPr>
          <p:cNvPr id="479" name="Google Shape;479;p13"/>
          <p:cNvGrpSpPr/>
          <p:nvPr/>
        </p:nvGrpSpPr>
        <p:grpSpPr>
          <a:xfrm>
            <a:off x="5720109" y="2102987"/>
            <a:ext cx="3419872" cy="385753"/>
            <a:chOff x="5719812" y="1977992"/>
            <a:chExt cx="3419872" cy="385753"/>
          </a:xfrm>
        </p:grpSpPr>
        <p:sp>
          <p:nvSpPr>
            <p:cNvPr id="480" name="Google Shape;480;p13"/>
            <p:cNvSpPr/>
            <p:nvPr/>
          </p:nvSpPr>
          <p:spPr>
            <a:xfrm>
              <a:off x="5719812" y="1978545"/>
              <a:ext cx="3419872" cy="385200"/>
            </a:xfrm>
            <a:prstGeom prst="rect">
              <a:avLst/>
            </a:prstGeom>
            <a:solidFill>
              <a:srgbClr val="8747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3"/>
            <p:cNvSpPr txBox="1"/>
            <p:nvPr/>
          </p:nvSpPr>
          <p:spPr>
            <a:xfrm>
              <a:off x="6126399" y="1977992"/>
              <a:ext cx="2736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lt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GPS-координаты</a:t>
              </a:r>
              <a:endParaRPr sz="18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grpSp>
        <p:nvGrpSpPr>
          <p:cNvPr id="482" name="Google Shape;482;p13"/>
          <p:cNvGrpSpPr/>
          <p:nvPr/>
        </p:nvGrpSpPr>
        <p:grpSpPr>
          <a:xfrm>
            <a:off x="8388424" y="4403955"/>
            <a:ext cx="724382" cy="670505"/>
            <a:chOff x="8388424" y="4403955"/>
            <a:chExt cx="724382" cy="670505"/>
          </a:xfrm>
        </p:grpSpPr>
        <p:pic>
          <p:nvPicPr>
            <p:cNvPr id="483" name="Google Shape;483;p13"/>
            <p:cNvPicPr preferRelativeResize="0"/>
            <p:nvPr/>
          </p:nvPicPr>
          <p:blipFill rotWithShape="1">
            <a:blip r:embed="rId7">
              <a:alphaModFix/>
            </a:blip>
            <a:srcRect b="76259"/>
            <a:stretch/>
          </p:blipFill>
          <p:spPr>
            <a:xfrm>
              <a:off x="8388424" y="4403955"/>
              <a:ext cx="724382" cy="6705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4" name="Google Shape;484;p13"/>
            <p:cNvSpPr txBox="1"/>
            <p:nvPr/>
          </p:nvSpPr>
          <p:spPr>
            <a:xfrm>
              <a:off x="8540075" y="4578682"/>
              <a:ext cx="424413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12</a:t>
              </a:r>
              <a:endParaRPr dirty="0"/>
            </a:p>
          </p:txBody>
        </p:sp>
      </p:grpSp>
      <p:pic>
        <p:nvPicPr>
          <p:cNvPr id="485" name="Google Shape;485;p13"/>
          <p:cNvPicPr preferRelativeResize="0"/>
          <p:nvPr/>
        </p:nvPicPr>
        <p:blipFill rotWithShape="1">
          <a:blip r:embed="rId5">
            <a:alphaModFix/>
          </a:blip>
          <a:srcRect l="89254" t="79148" r="-840" b="-483"/>
          <a:stretch/>
        </p:blipFill>
        <p:spPr>
          <a:xfrm rot="79847">
            <a:off x="1317379" y="2495432"/>
            <a:ext cx="582821" cy="565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6" name="Google Shape;486;p13"/>
          <p:cNvPicPr preferRelativeResize="0"/>
          <p:nvPr/>
        </p:nvPicPr>
        <p:blipFill rotWithShape="1">
          <a:blip r:embed="rId5">
            <a:alphaModFix/>
          </a:blip>
          <a:srcRect l="83190" t="89626" r="12151" b="4700"/>
          <a:stretch/>
        </p:blipFill>
        <p:spPr>
          <a:xfrm rot="79847">
            <a:off x="8487286" y="2510839"/>
            <a:ext cx="234324" cy="150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13"/>
          <p:cNvPicPr preferRelativeResize="0"/>
          <p:nvPr/>
        </p:nvPicPr>
        <p:blipFill rotWithShape="1">
          <a:blip r:embed="rId5">
            <a:alphaModFix/>
          </a:blip>
          <a:srcRect l="83190" t="89626" r="12151" b="4700"/>
          <a:stretch/>
        </p:blipFill>
        <p:spPr>
          <a:xfrm rot="79847">
            <a:off x="5423710" y="3043935"/>
            <a:ext cx="234324" cy="150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13"/>
          <p:cNvPicPr preferRelativeResize="0"/>
          <p:nvPr/>
        </p:nvPicPr>
        <p:blipFill rotWithShape="1">
          <a:blip r:embed="rId5">
            <a:alphaModFix/>
          </a:blip>
          <a:srcRect l="83190" t="89626" r="12151" b="4700"/>
          <a:stretch/>
        </p:blipFill>
        <p:spPr>
          <a:xfrm rot="79847">
            <a:off x="1430857" y="834446"/>
            <a:ext cx="234324" cy="150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13"/>
          <p:cNvPicPr preferRelativeResize="0"/>
          <p:nvPr/>
        </p:nvPicPr>
        <p:blipFill rotWithShape="1">
          <a:blip r:embed="rId5">
            <a:alphaModFix/>
          </a:blip>
          <a:srcRect l="64913" t="31630" r="26830" b="53479"/>
          <a:stretch/>
        </p:blipFill>
        <p:spPr>
          <a:xfrm rot="79847">
            <a:off x="1208436" y="4744354"/>
            <a:ext cx="415365" cy="39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13"/>
          <p:cNvPicPr preferRelativeResize="0"/>
          <p:nvPr/>
        </p:nvPicPr>
        <p:blipFill rotWithShape="1">
          <a:blip r:embed="rId5">
            <a:alphaModFix/>
          </a:blip>
          <a:srcRect l="9074" t="86088" r="80736" b="208"/>
          <a:stretch/>
        </p:blipFill>
        <p:spPr>
          <a:xfrm rot="79847">
            <a:off x="8439773" y="477721"/>
            <a:ext cx="512624" cy="362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2" presetClass="entr" presetSubtype="2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"/>
                            </p:stCondLst>
                            <p:childTnLst>
                              <p:par>
                                <p:cTn id="21" presetID="2" presetClass="entr" presetSubtype="2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/>
                                        <p:tgtEl>
                                          <p:spTgt spid="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400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4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00"/>
                                        <p:tgtEl>
                                          <p:spTgt spid="4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0" name="Google Shape;550;p15"/>
          <p:cNvGrpSpPr/>
          <p:nvPr/>
        </p:nvGrpSpPr>
        <p:grpSpPr>
          <a:xfrm rot="360146">
            <a:off x="8056704" y="3620220"/>
            <a:ext cx="878440" cy="887468"/>
            <a:chOff x="1754279" y="4286593"/>
            <a:chExt cx="351439" cy="345965"/>
          </a:xfrm>
        </p:grpSpPr>
        <p:sp>
          <p:nvSpPr>
            <p:cNvPr id="551" name="Google Shape;551;p15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15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15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15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15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15"/>
          <p:cNvPicPr preferRelativeResize="0"/>
          <p:nvPr/>
        </p:nvPicPr>
        <p:blipFill rotWithShape="1">
          <a:blip r:embed="rId3">
            <a:alphaModFix/>
          </a:blip>
          <a:srcRect l="53320" t="84537" r="38183"/>
          <a:stretch/>
        </p:blipFill>
        <p:spPr>
          <a:xfrm>
            <a:off x="592175" y="138766"/>
            <a:ext cx="776929" cy="795058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15"/>
          <p:cNvSpPr/>
          <p:nvPr/>
        </p:nvSpPr>
        <p:spPr>
          <a:xfrm>
            <a:off x="1369100" y="1230163"/>
            <a:ext cx="2502900" cy="3928661"/>
          </a:xfrm>
          <a:prstGeom prst="rect">
            <a:avLst/>
          </a:prstGeom>
          <a:solidFill>
            <a:srgbClr val="C1CB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p15"/>
          <p:cNvSpPr txBox="1">
            <a:spLocks noGrp="1"/>
          </p:cNvSpPr>
          <p:nvPr>
            <p:ph type="title"/>
          </p:nvPr>
        </p:nvSpPr>
        <p:spPr>
          <a:xfrm>
            <a:off x="1662825" y="138775"/>
            <a:ext cx="7316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3100"/>
              <a:buFont typeface="Calibri"/>
              <a:buNone/>
            </a:pPr>
            <a:r>
              <a:rPr lang="ru-RU" sz="3200" b="1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Возможная доработка и развитие проекта</a:t>
            </a:r>
            <a:endParaRPr sz="3200" b="1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559" name="Google Shape;55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512" y="1325207"/>
            <a:ext cx="973574" cy="37958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0" name="Google Shape;560;p15"/>
          <p:cNvGrpSpPr/>
          <p:nvPr/>
        </p:nvGrpSpPr>
        <p:grpSpPr>
          <a:xfrm>
            <a:off x="8388424" y="4403955"/>
            <a:ext cx="724382" cy="821227"/>
            <a:chOff x="8388424" y="4403955"/>
            <a:chExt cx="724382" cy="821227"/>
          </a:xfrm>
        </p:grpSpPr>
        <p:pic>
          <p:nvPicPr>
            <p:cNvPr id="561" name="Google Shape;561;p15"/>
            <p:cNvPicPr preferRelativeResize="0"/>
            <p:nvPr/>
          </p:nvPicPr>
          <p:blipFill rotWithShape="1">
            <a:blip r:embed="rId5">
              <a:alphaModFix/>
            </a:blip>
            <a:srcRect b="76259"/>
            <a:stretch/>
          </p:blipFill>
          <p:spPr>
            <a:xfrm>
              <a:off x="8388424" y="4403955"/>
              <a:ext cx="724382" cy="6705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2" name="Google Shape;562;p15"/>
            <p:cNvSpPr txBox="1"/>
            <p:nvPr/>
          </p:nvSpPr>
          <p:spPr>
            <a:xfrm>
              <a:off x="8532440" y="4578682"/>
              <a:ext cx="4320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13</a:t>
              </a:r>
              <a:endParaRPr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64" name="Google Shape;564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flipH="1">
            <a:off x="1436886" y="4365370"/>
            <a:ext cx="648816" cy="784440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15"/>
          <p:cNvSpPr txBox="1"/>
          <p:nvPr/>
        </p:nvSpPr>
        <p:spPr>
          <a:xfrm>
            <a:off x="6261555" y="1229642"/>
            <a:ext cx="2600700" cy="307800"/>
          </a:xfrm>
          <a:prstGeom prst="rect">
            <a:avLst/>
          </a:prstGeom>
          <a:noFill/>
          <a:ln w="28575" cap="flat" cmpd="sng">
            <a:solidFill>
              <a:srgbClr val="F8CA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Оторвался один модуль</a:t>
            </a:r>
            <a:endParaRPr sz="1000" dirty="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566" name="Google Shape;566;p15"/>
          <p:cNvGrpSpPr/>
          <p:nvPr/>
        </p:nvGrpSpPr>
        <p:grpSpPr>
          <a:xfrm>
            <a:off x="4849909" y="2055292"/>
            <a:ext cx="1279794" cy="429199"/>
            <a:chOff x="4860715" y="1965055"/>
            <a:chExt cx="1279794" cy="429199"/>
          </a:xfrm>
        </p:grpSpPr>
        <p:sp>
          <p:nvSpPr>
            <p:cNvPr id="567" name="Google Shape;567;p15"/>
            <p:cNvSpPr/>
            <p:nvPr/>
          </p:nvSpPr>
          <p:spPr>
            <a:xfrm>
              <a:off x="4860715" y="1965055"/>
              <a:ext cx="1248889" cy="429199"/>
            </a:xfrm>
            <a:prstGeom prst="rect">
              <a:avLst/>
            </a:prstGeom>
            <a:solidFill>
              <a:srgbClr val="F8CAF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C1CB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15"/>
            <p:cNvSpPr txBox="1"/>
            <p:nvPr/>
          </p:nvSpPr>
          <p:spPr>
            <a:xfrm>
              <a:off x="4916509" y="2003325"/>
              <a:ext cx="12240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500" i="1" dirty="0">
                  <a:solidFill>
                    <a:schemeClr val="dk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Решение:</a:t>
              </a:r>
              <a:endParaRPr sz="1100" dirty="0"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grpSp>
        <p:nvGrpSpPr>
          <p:cNvPr id="569" name="Google Shape;569;p15"/>
          <p:cNvGrpSpPr/>
          <p:nvPr/>
        </p:nvGrpSpPr>
        <p:grpSpPr>
          <a:xfrm>
            <a:off x="4827686" y="1193191"/>
            <a:ext cx="1338300" cy="429199"/>
            <a:chOff x="4812090" y="1193948"/>
            <a:chExt cx="1338300" cy="429199"/>
          </a:xfrm>
        </p:grpSpPr>
        <p:sp>
          <p:nvSpPr>
            <p:cNvPr id="570" name="Google Shape;570;p15"/>
            <p:cNvSpPr/>
            <p:nvPr/>
          </p:nvSpPr>
          <p:spPr>
            <a:xfrm>
              <a:off x="4834313" y="1193948"/>
              <a:ext cx="1248889" cy="429199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C1CB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15"/>
            <p:cNvSpPr txBox="1"/>
            <p:nvPr/>
          </p:nvSpPr>
          <p:spPr>
            <a:xfrm>
              <a:off x="4812090" y="1216486"/>
              <a:ext cx="13383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500" i="1" dirty="0">
                  <a:solidFill>
                    <a:schemeClr val="dk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Проблема:</a:t>
              </a:r>
              <a:endParaRPr sz="1100" dirty="0"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sp>
        <p:nvSpPr>
          <p:cNvPr id="572" name="Google Shape;572;p15"/>
          <p:cNvSpPr txBox="1"/>
          <p:nvPr/>
        </p:nvSpPr>
        <p:spPr>
          <a:xfrm>
            <a:off x="6261555" y="1917156"/>
            <a:ext cx="2214600" cy="738900"/>
          </a:xfrm>
          <a:prstGeom prst="rect">
            <a:avLst/>
          </a:prstGeom>
          <a:noFill/>
          <a:ln w="28575" cap="flat" cmpd="sng">
            <a:solidFill>
              <a:srgbClr val="C1CB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Переделать систему крепления модулей</a:t>
            </a:r>
            <a:endParaRPr sz="1000" dirty="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573" name="Google Shape;573;p15"/>
          <p:cNvGrpSpPr/>
          <p:nvPr/>
        </p:nvGrpSpPr>
        <p:grpSpPr>
          <a:xfrm>
            <a:off x="4858273" y="4121986"/>
            <a:ext cx="1279794" cy="429199"/>
            <a:chOff x="4860715" y="1965055"/>
            <a:chExt cx="1279794" cy="429199"/>
          </a:xfrm>
        </p:grpSpPr>
        <p:sp>
          <p:nvSpPr>
            <p:cNvPr id="574" name="Google Shape;574;p15"/>
            <p:cNvSpPr/>
            <p:nvPr/>
          </p:nvSpPr>
          <p:spPr>
            <a:xfrm>
              <a:off x="4860715" y="1965055"/>
              <a:ext cx="1248889" cy="429199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C1CB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5"/>
            <p:cNvSpPr txBox="1"/>
            <p:nvPr/>
          </p:nvSpPr>
          <p:spPr>
            <a:xfrm>
              <a:off x="4916509" y="2003325"/>
              <a:ext cx="12240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500" i="1">
                  <a:solidFill>
                    <a:schemeClr val="dk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Решение:</a:t>
              </a:r>
              <a:endParaRPr sz="1500"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grpSp>
        <p:nvGrpSpPr>
          <p:cNvPr id="576" name="Google Shape;576;p15"/>
          <p:cNvGrpSpPr/>
          <p:nvPr/>
        </p:nvGrpSpPr>
        <p:grpSpPr>
          <a:xfrm>
            <a:off x="4843981" y="3189344"/>
            <a:ext cx="1338300" cy="429199"/>
            <a:chOff x="4846645" y="1194934"/>
            <a:chExt cx="1338300" cy="429199"/>
          </a:xfrm>
        </p:grpSpPr>
        <p:sp>
          <p:nvSpPr>
            <p:cNvPr id="577" name="Google Shape;577;p15"/>
            <p:cNvSpPr/>
            <p:nvPr/>
          </p:nvSpPr>
          <p:spPr>
            <a:xfrm>
              <a:off x="4860937" y="1194934"/>
              <a:ext cx="1248889" cy="429199"/>
            </a:xfrm>
            <a:prstGeom prst="rect">
              <a:avLst/>
            </a:prstGeom>
            <a:solidFill>
              <a:srgbClr val="F8CAF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C1CB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5"/>
            <p:cNvSpPr txBox="1"/>
            <p:nvPr/>
          </p:nvSpPr>
          <p:spPr>
            <a:xfrm>
              <a:off x="4846645" y="1216531"/>
              <a:ext cx="13383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500" i="1" dirty="0">
                  <a:solidFill>
                    <a:schemeClr val="dk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Проблема:</a:t>
              </a:r>
              <a:endParaRPr sz="1100" dirty="0"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sp>
        <p:nvSpPr>
          <p:cNvPr id="579" name="Google Shape;579;p15"/>
          <p:cNvSpPr txBox="1"/>
          <p:nvPr/>
        </p:nvSpPr>
        <p:spPr>
          <a:xfrm>
            <a:off x="6238621" y="3250043"/>
            <a:ext cx="2550000" cy="307800"/>
          </a:xfrm>
          <a:prstGeom prst="rect">
            <a:avLst/>
          </a:prstGeom>
          <a:noFill/>
          <a:ln w="28575" cap="flat" cmpd="sng">
            <a:solidFill>
              <a:srgbClr val="C1CB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Оторвавшийся бугель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80" name="Google Shape;580;p15"/>
          <p:cNvSpPr txBox="1"/>
          <p:nvPr/>
        </p:nvSpPr>
        <p:spPr>
          <a:xfrm>
            <a:off x="6245832" y="3979465"/>
            <a:ext cx="2214600" cy="738900"/>
          </a:xfrm>
          <a:prstGeom prst="rect">
            <a:avLst/>
          </a:prstGeom>
          <a:noFill/>
          <a:ln w="28575" cap="flat" cmpd="sng">
            <a:solidFill>
              <a:srgbClr val="F8CA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Продумать более надёжный способ крепления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81" name="Google Shape;581;p15"/>
          <p:cNvSpPr txBox="1"/>
          <p:nvPr/>
        </p:nvSpPr>
        <p:spPr>
          <a:xfrm>
            <a:off x="1885712" y="4705100"/>
            <a:ext cx="2013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Видео снаружи</a:t>
            </a:r>
            <a:endParaRPr sz="13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582" name="Google Shape;582;p15"/>
          <p:cNvPicPr preferRelativeResize="0"/>
          <p:nvPr/>
        </p:nvPicPr>
        <p:blipFill rotWithShape="1">
          <a:blip r:embed="rId3">
            <a:alphaModFix/>
          </a:blip>
          <a:srcRect l="88175" t="28072" r="-246" b="59363"/>
          <a:stretch/>
        </p:blipFill>
        <p:spPr>
          <a:xfrm>
            <a:off x="7808353" y="521088"/>
            <a:ext cx="811691" cy="475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32AE2A-B1FA-9C50-28AC-D7D08A259E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5151" y="1258757"/>
            <a:ext cx="1809626" cy="322459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7" name="Google Shape;587;p16"/>
          <p:cNvPicPr preferRelativeResize="0"/>
          <p:nvPr/>
        </p:nvPicPr>
        <p:blipFill rotWithShape="1">
          <a:blip r:embed="rId3">
            <a:alphaModFix/>
          </a:blip>
          <a:srcRect l="89254" t="79148" r="-840" b="-483"/>
          <a:stretch/>
        </p:blipFill>
        <p:spPr>
          <a:xfrm rot="79847">
            <a:off x="5072516" y="4481060"/>
            <a:ext cx="582821" cy="565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" name="Google Shape;588;p16"/>
          <p:cNvPicPr preferRelativeResize="0"/>
          <p:nvPr/>
        </p:nvPicPr>
        <p:blipFill rotWithShape="1">
          <a:blip r:embed="rId4">
            <a:alphaModFix/>
          </a:blip>
          <a:srcRect l="71547" t="-890" r="16512" b="84039"/>
          <a:stretch/>
        </p:blipFill>
        <p:spPr>
          <a:xfrm>
            <a:off x="521447" y="166990"/>
            <a:ext cx="802942" cy="637205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16"/>
          <p:cNvSpPr txBox="1">
            <a:spLocks noGrp="1"/>
          </p:cNvSpPr>
          <p:nvPr>
            <p:ph type="title"/>
          </p:nvPr>
        </p:nvSpPr>
        <p:spPr>
          <a:xfrm>
            <a:off x="1874025" y="112275"/>
            <a:ext cx="6876900" cy="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3100"/>
              <a:buFont typeface="Calibri"/>
              <a:buNone/>
            </a:pPr>
            <a:r>
              <a:rPr lang="ru-RU" sz="3200" b="1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Возможная доработка и развитие проекта</a:t>
            </a:r>
            <a:endParaRPr sz="3200" b="1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590" name="Google Shape;590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512" y="1325207"/>
            <a:ext cx="973574" cy="37958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1" name="Google Shape;591;p16"/>
          <p:cNvGrpSpPr/>
          <p:nvPr/>
        </p:nvGrpSpPr>
        <p:grpSpPr>
          <a:xfrm>
            <a:off x="8388424" y="4403955"/>
            <a:ext cx="724382" cy="670505"/>
            <a:chOff x="8388424" y="4403955"/>
            <a:chExt cx="724382" cy="670505"/>
          </a:xfrm>
        </p:grpSpPr>
        <p:pic>
          <p:nvPicPr>
            <p:cNvPr id="592" name="Google Shape;592;p16"/>
            <p:cNvPicPr preferRelativeResize="0"/>
            <p:nvPr/>
          </p:nvPicPr>
          <p:blipFill rotWithShape="1">
            <a:blip r:embed="rId6">
              <a:alphaModFix/>
            </a:blip>
            <a:srcRect b="76259"/>
            <a:stretch/>
          </p:blipFill>
          <p:spPr>
            <a:xfrm>
              <a:off x="8388424" y="4403955"/>
              <a:ext cx="724382" cy="6705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3" name="Google Shape;593;p16"/>
            <p:cNvSpPr txBox="1"/>
            <p:nvPr/>
          </p:nvSpPr>
          <p:spPr>
            <a:xfrm>
              <a:off x="8532440" y="4578682"/>
              <a:ext cx="432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14</a:t>
              </a:r>
              <a:endParaRPr/>
            </a:p>
          </p:txBody>
        </p:sp>
      </p:grpSp>
      <p:sp>
        <p:nvSpPr>
          <p:cNvPr id="594" name="Google Shape;594;p16"/>
          <p:cNvSpPr/>
          <p:nvPr/>
        </p:nvSpPr>
        <p:spPr>
          <a:xfrm rot="5400000">
            <a:off x="1584372" y="734368"/>
            <a:ext cx="3432771" cy="4227216"/>
          </a:xfrm>
          <a:prstGeom prst="rect">
            <a:avLst/>
          </a:prstGeom>
          <a:solidFill>
            <a:srgbClr val="F8CA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6" name="Google Shape;596;p1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363293" y="3923491"/>
            <a:ext cx="629709" cy="5661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7" name="Google Shape;597;p16"/>
          <p:cNvGrpSpPr/>
          <p:nvPr/>
        </p:nvGrpSpPr>
        <p:grpSpPr>
          <a:xfrm>
            <a:off x="5525898" y="2134821"/>
            <a:ext cx="1279794" cy="429199"/>
            <a:chOff x="4860715" y="1965055"/>
            <a:chExt cx="1279794" cy="429199"/>
          </a:xfrm>
        </p:grpSpPr>
        <p:sp>
          <p:nvSpPr>
            <p:cNvPr id="598" name="Google Shape;598;p16"/>
            <p:cNvSpPr/>
            <p:nvPr/>
          </p:nvSpPr>
          <p:spPr>
            <a:xfrm>
              <a:off x="4860715" y="1965055"/>
              <a:ext cx="1248889" cy="429199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C1CB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6"/>
            <p:cNvSpPr txBox="1"/>
            <p:nvPr/>
          </p:nvSpPr>
          <p:spPr>
            <a:xfrm>
              <a:off x="4916509" y="2003325"/>
              <a:ext cx="12240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500" i="1">
                  <a:solidFill>
                    <a:schemeClr val="dk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Решение:</a:t>
              </a:r>
              <a:endParaRPr sz="1500"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grpSp>
        <p:nvGrpSpPr>
          <p:cNvPr id="600" name="Google Shape;600;p16"/>
          <p:cNvGrpSpPr/>
          <p:nvPr/>
        </p:nvGrpSpPr>
        <p:grpSpPr>
          <a:xfrm>
            <a:off x="5509778" y="1363681"/>
            <a:ext cx="1338300" cy="429199"/>
            <a:chOff x="4812090" y="1193948"/>
            <a:chExt cx="1338300" cy="429199"/>
          </a:xfrm>
        </p:grpSpPr>
        <p:sp>
          <p:nvSpPr>
            <p:cNvPr id="601" name="Google Shape;601;p16"/>
            <p:cNvSpPr/>
            <p:nvPr/>
          </p:nvSpPr>
          <p:spPr>
            <a:xfrm>
              <a:off x="4834313" y="1193948"/>
              <a:ext cx="1248889" cy="429199"/>
            </a:xfrm>
            <a:prstGeom prst="rect">
              <a:avLst/>
            </a:prstGeom>
            <a:solidFill>
              <a:srgbClr val="F8CAF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C1CB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6"/>
            <p:cNvSpPr txBox="1"/>
            <p:nvPr/>
          </p:nvSpPr>
          <p:spPr>
            <a:xfrm>
              <a:off x="4812090" y="1216486"/>
              <a:ext cx="13383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500" i="1">
                  <a:solidFill>
                    <a:schemeClr val="dk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Проблема:</a:t>
              </a:r>
              <a:endParaRPr sz="1500"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sp>
        <p:nvSpPr>
          <p:cNvPr id="603" name="Google Shape;603;p16"/>
          <p:cNvSpPr txBox="1"/>
          <p:nvPr/>
        </p:nvSpPr>
        <p:spPr>
          <a:xfrm>
            <a:off x="6908011" y="2087820"/>
            <a:ext cx="1416048" cy="523200"/>
          </a:xfrm>
          <a:prstGeom prst="rect">
            <a:avLst/>
          </a:prstGeom>
          <a:noFill/>
          <a:ln w="28575" cap="flat" cmpd="sng">
            <a:solidFill>
              <a:srgbClr val="F8CA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Уменьшить задержку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604" name="Google Shape;604;p16"/>
          <p:cNvGrpSpPr/>
          <p:nvPr/>
        </p:nvGrpSpPr>
        <p:grpSpPr>
          <a:xfrm>
            <a:off x="5525898" y="3978422"/>
            <a:ext cx="1279794" cy="429199"/>
            <a:chOff x="4860715" y="1965055"/>
            <a:chExt cx="1279794" cy="429199"/>
          </a:xfrm>
        </p:grpSpPr>
        <p:sp>
          <p:nvSpPr>
            <p:cNvPr id="605" name="Google Shape;605;p16"/>
            <p:cNvSpPr/>
            <p:nvPr/>
          </p:nvSpPr>
          <p:spPr>
            <a:xfrm>
              <a:off x="4860715" y="1965055"/>
              <a:ext cx="1248889" cy="429199"/>
            </a:xfrm>
            <a:prstGeom prst="rect">
              <a:avLst/>
            </a:prstGeom>
            <a:solidFill>
              <a:srgbClr val="F8CAF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C1CB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6"/>
            <p:cNvSpPr txBox="1"/>
            <p:nvPr/>
          </p:nvSpPr>
          <p:spPr>
            <a:xfrm>
              <a:off x="4916509" y="2003325"/>
              <a:ext cx="12240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500" i="1">
                  <a:solidFill>
                    <a:schemeClr val="dk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Решение:</a:t>
              </a:r>
              <a:endParaRPr sz="1500"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grpSp>
        <p:nvGrpSpPr>
          <p:cNvPr id="607" name="Google Shape;607;p16"/>
          <p:cNvGrpSpPr/>
          <p:nvPr/>
        </p:nvGrpSpPr>
        <p:grpSpPr>
          <a:xfrm>
            <a:off x="5551610" y="3193855"/>
            <a:ext cx="1338300" cy="429199"/>
            <a:chOff x="4878316" y="1216531"/>
            <a:chExt cx="1338300" cy="429199"/>
          </a:xfrm>
        </p:grpSpPr>
        <p:sp>
          <p:nvSpPr>
            <p:cNvPr id="608" name="Google Shape;608;p16"/>
            <p:cNvSpPr/>
            <p:nvPr/>
          </p:nvSpPr>
          <p:spPr>
            <a:xfrm>
              <a:off x="4891353" y="1216531"/>
              <a:ext cx="1248889" cy="429199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C1CB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6"/>
            <p:cNvSpPr txBox="1"/>
            <p:nvPr/>
          </p:nvSpPr>
          <p:spPr>
            <a:xfrm>
              <a:off x="4878316" y="1269580"/>
              <a:ext cx="13383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500" i="1" dirty="0">
                  <a:solidFill>
                    <a:schemeClr val="dk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Проблема:</a:t>
              </a:r>
              <a:endParaRPr sz="1500" dirty="0">
                <a:latin typeface="Comfortaa Medium"/>
                <a:ea typeface="Comfortaa Medium"/>
                <a:cs typeface="Comfortaa Medium"/>
                <a:sym typeface="Comfortaa Medium"/>
              </a:endParaRPr>
            </a:p>
          </p:txBody>
        </p:sp>
      </p:grpSp>
      <p:sp>
        <p:nvSpPr>
          <p:cNvPr id="610" name="Google Shape;610;p16"/>
          <p:cNvSpPr txBox="1"/>
          <p:nvPr/>
        </p:nvSpPr>
        <p:spPr>
          <a:xfrm>
            <a:off x="6915232" y="3129883"/>
            <a:ext cx="1842232" cy="523200"/>
          </a:xfrm>
          <a:prstGeom prst="rect">
            <a:avLst/>
          </a:prstGeom>
          <a:noFill/>
          <a:ln w="28575" cap="flat" cmpd="sng">
            <a:solidFill>
              <a:srgbClr val="F8CAF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Слишком низкий апогей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11" name="Google Shape;611;p16"/>
          <p:cNvSpPr txBox="1"/>
          <p:nvPr/>
        </p:nvSpPr>
        <p:spPr>
          <a:xfrm>
            <a:off x="6908011" y="3946953"/>
            <a:ext cx="2195100" cy="523200"/>
          </a:xfrm>
          <a:prstGeom prst="rect">
            <a:avLst/>
          </a:prstGeom>
          <a:noFill/>
          <a:ln w="28575" cap="flat" cmpd="sng">
            <a:solidFill>
              <a:srgbClr val="C1CB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Обеспечение штатного старта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12" name="Google Shape;612;p16"/>
          <p:cNvSpPr txBox="1"/>
          <p:nvPr/>
        </p:nvSpPr>
        <p:spPr>
          <a:xfrm>
            <a:off x="6898525" y="1290929"/>
            <a:ext cx="2178300" cy="523200"/>
          </a:xfrm>
          <a:prstGeom prst="rect">
            <a:avLst/>
          </a:prstGeom>
          <a:noFill/>
          <a:ln w="28575" cap="flat" cmpd="sng">
            <a:solidFill>
              <a:srgbClr val="C1CB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Слишком мало записанных данных</a:t>
            </a:r>
            <a:endParaRPr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13" name="Google Shape;613;p16"/>
          <p:cNvSpPr txBox="1"/>
          <p:nvPr/>
        </p:nvSpPr>
        <p:spPr>
          <a:xfrm>
            <a:off x="2340324" y="4013950"/>
            <a:ext cx="2519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Видео из ракеты</a:t>
            </a:r>
            <a:endParaRPr sz="13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14" name="Google Shape;614;p16"/>
          <p:cNvPicPr preferRelativeResize="0"/>
          <p:nvPr/>
        </p:nvPicPr>
        <p:blipFill rotWithShape="1">
          <a:blip r:embed="rId4">
            <a:alphaModFix/>
          </a:blip>
          <a:srcRect l="73645" t="84644" r="18483" b="936"/>
          <a:stretch/>
        </p:blipFill>
        <p:spPr>
          <a:xfrm>
            <a:off x="8592804" y="660985"/>
            <a:ext cx="503200" cy="518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5" name="Google Shape;615;p16"/>
          <p:cNvPicPr preferRelativeResize="0"/>
          <p:nvPr/>
        </p:nvPicPr>
        <p:blipFill rotWithShape="1">
          <a:blip r:embed="rId4">
            <a:alphaModFix/>
          </a:blip>
          <a:srcRect l="53320" t="87440" r="38183"/>
          <a:stretch/>
        </p:blipFill>
        <p:spPr>
          <a:xfrm>
            <a:off x="1762848" y="4610105"/>
            <a:ext cx="776928" cy="645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16"/>
          <p:cNvPicPr preferRelativeResize="0"/>
          <p:nvPr/>
        </p:nvPicPr>
        <p:blipFill rotWithShape="1">
          <a:blip r:embed="rId3">
            <a:alphaModFix/>
          </a:blip>
          <a:srcRect l="64913" t="31630" r="26830" b="53479"/>
          <a:stretch/>
        </p:blipFill>
        <p:spPr>
          <a:xfrm rot="79842">
            <a:off x="1943630" y="509592"/>
            <a:ext cx="415365" cy="394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FDCACF0-62DA-AA04-02F0-B857FE28F0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27495" y="1288095"/>
            <a:ext cx="3946524" cy="258930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"/>
          <p:cNvPicPr preferRelativeResize="0"/>
          <p:nvPr/>
        </p:nvPicPr>
        <p:blipFill rotWithShape="1">
          <a:blip r:embed="rId3">
            <a:alphaModFix/>
          </a:blip>
          <a:srcRect l="51674" t="56116" r="40245" b="21810"/>
          <a:stretch/>
        </p:blipFill>
        <p:spPr>
          <a:xfrm>
            <a:off x="4368710" y="3279665"/>
            <a:ext cx="421207" cy="61094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"/>
          <p:cNvSpPr/>
          <p:nvPr/>
        </p:nvSpPr>
        <p:spPr>
          <a:xfrm>
            <a:off x="1272877" y="624608"/>
            <a:ext cx="7806829" cy="4394723"/>
          </a:xfrm>
          <a:custGeom>
            <a:avLst/>
            <a:gdLst/>
            <a:ahLst/>
            <a:cxnLst/>
            <a:rect l="l" t="t" r="r" b="b"/>
            <a:pathLst>
              <a:path w="7806829" h="4590329" extrusionOk="0">
                <a:moveTo>
                  <a:pt x="1048842" y="918441"/>
                </a:moveTo>
                <a:cubicBezTo>
                  <a:pt x="1088728" y="923799"/>
                  <a:pt x="1128614" y="929157"/>
                  <a:pt x="1184573" y="947016"/>
                </a:cubicBezTo>
                <a:cubicBezTo>
                  <a:pt x="1240532" y="964875"/>
                  <a:pt x="1304826" y="1020835"/>
                  <a:pt x="1384598" y="1025597"/>
                </a:cubicBezTo>
                <a:cubicBezTo>
                  <a:pt x="1464370" y="1030359"/>
                  <a:pt x="1539379" y="979163"/>
                  <a:pt x="1663204" y="975591"/>
                </a:cubicBezTo>
                <a:cubicBezTo>
                  <a:pt x="1787029" y="972019"/>
                  <a:pt x="1987054" y="1007738"/>
                  <a:pt x="2127548" y="1004166"/>
                </a:cubicBezTo>
                <a:cubicBezTo>
                  <a:pt x="2268042" y="1000594"/>
                  <a:pt x="2356148" y="947016"/>
                  <a:pt x="2506167" y="954160"/>
                </a:cubicBezTo>
                <a:cubicBezTo>
                  <a:pt x="2656186" y="961304"/>
                  <a:pt x="2770486" y="1044648"/>
                  <a:pt x="3027661" y="1047029"/>
                </a:cubicBezTo>
                <a:cubicBezTo>
                  <a:pt x="3284836" y="1049410"/>
                  <a:pt x="3744417" y="976781"/>
                  <a:pt x="4049217" y="968447"/>
                </a:cubicBezTo>
                <a:cubicBezTo>
                  <a:pt x="4354017" y="960113"/>
                  <a:pt x="4574283" y="1004166"/>
                  <a:pt x="4856461" y="997022"/>
                </a:cubicBezTo>
                <a:cubicBezTo>
                  <a:pt x="5138639" y="989878"/>
                  <a:pt x="5742286" y="925585"/>
                  <a:pt x="5742286" y="925585"/>
                </a:cubicBezTo>
                <a:cubicBezTo>
                  <a:pt x="5957789" y="907726"/>
                  <a:pt x="6017320" y="907725"/>
                  <a:pt x="6149479" y="889866"/>
                </a:cubicBezTo>
                <a:cubicBezTo>
                  <a:pt x="6281638" y="872007"/>
                  <a:pt x="6386414" y="852957"/>
                  <a:pt x="6535242" y="818429"/>
                </a:cubicBezTo>
                <a:cubicBezTo>
                  <a:pt x="6684070" y="783901"/>
                  <a:pt x="6892429" y="735084"/>
                  <a:pt x="7042448" y="682697"/>
                </a:cubicBezTo>
                <a:cubicBezTo>
                  <a:pt x="7192467" y="630309"/>
                  <a:pt x="7357963" y="586257"/>
                  <a:pt x="7435354" y="504104"/>
                </a:cubicBezTo>
                <a:cubicBezTo>
                  <a:pt x="7512745" y="421951"/>
                  <a:pt x="7529414" y="273123"/>
                  <a:pt x="7506792" y="189779"/>
                </a:cubicBezTo>
                <a:cubicBezTo>
                  <a:pt x="7484170" y="106435"/>
                  <a:pt x="7391301" y="21900"/>
                  <a:pt x="7299623" y="4041"/>
                </a:cubicBezTo>
                <a:cubicBezTo>
                  <a:pt x="7207945" y="-13818"/>
                  <a:pt x="7040067" y="30235"/>
                  <a:pt x="6956723" y="82622"/>
                </a:cubicBezTo>
                <a:cubicBezTo>
                  <a:pt x="6873379" y="135009"/>
                  <a:pt x="6800752" y="204066"/>
                  <a:pt x="6799561" y="318366"/>
                </a:cubicBezTo>
                <a:cubicBezTo>
                  <a:pt x="6798370" y="432666"/>
                  <a:pt x="6860282" y="651741"/>
                  <a:pt x="6949579" y="768422"/>
                </a:cubicBezTo>
                <a:cubicBezTo>
                  <a:pt x="7038876" y="885103"/>
                  <a:pt x="7215089" y="931538"/>
                  <a:pt x="7335342" y="1018454"/>
                </a:cubicBezTo>
                <a:cubicBezTo>
                  <a:pt x="7455595" y="1105370"/>
                  <a:pt x="7655620" y="1186332"/>
                  <a:pt x="7671098" y="1289916"/>
                </a:cubicBezTo>
                <a:cubicBezTo>
                  <a:pt x="7686576" y="1393500"/>
                  <a:pt x="7522270" y="1569713"/>
                  <a:pt x="7428211" y="1639960"/>
                </a:cubicBezTo>
                <a:cubicBezTo>
                  <a:pt x="7334152" y="1710207"/>
                  <a:pt x="7201992" y="1725685"/>
                  <a:pt x="7106742" y="1711397"/>
                </a:cubicBezTo>
                <a:cubicBezTo>
                  <a:pt x="7011492" y="1697110"/>
                  <a:pt x="6888858" y="1607813"/>
                  <a:pt x="6856711" y="1554235"/>
                </a:cubicBezTo>
                <a:cubicBezTo>
                  <a:pt x="6824564" y="1500657"/>
                  <a:pt x="6866236" y="1414932"/>
                  <a:pt x="6913861" y="1389929"/>
                </a:cubicBezTo>
                <a:cubicBezTo>
                  <a:pt x="6961486" y="1364926"/>
                  <a:pt x="7079358" y="1364926"/>
                  <a:pt x="7142461" y="1404216"/>
                </a:cubicBezTo>
                <a:cubicBezTo>
                  <a:pt x="7205564" y="1443506"/>
                  <a:pt x="7266285" y="1543519"/>
                  <a:pt x="7292479" y="1625672"/>
                </a:cubicBezTo>
                <a:cubicBezTo>
                  <a:pt x="7318673" y="1707825"/>
                  <a:pt x="7334151" y="1805457"/>
                  <a:pt x="7299623" y="1897135"/>
                </a:cubicBezTo>
                <a:cubicBezTo>
                  <a:pt x="7265095" y="1988813"/>
                  <a:pt x="7200802" y="2099541"/>
                  <a:pt x="7085311" y="2175741"/>
                </a:cubicBezTo>
                <a:cubicBezTo>
                  <a:pt x="6969820" y="2251941"/>
                  <a:pt x="6722170" y="2287660"/>
                  <a:pt x="6606679" y="2354335"/>
                </a:cubicBezTo>
                <a:cubicBezTo>
                  <a:pt x="6491188" y="2421010"/>
                  <a:pt x="6479282" y="2524594"/>
                  <a:pt x="6392367" y="2575791"/>
                </a:cubicBezTo>
                <a:cubicBezTo>
                  <a:pt x="6305452" y="2626988"/>
                  <a:pt x="6231633" y="2672232"/>
                  <a:pt x="6085186" y="2661516"/>
                </a:cubicBezTo>
                <a:cubicBezTo>
                  <a:pt x="5938739" y="2650800"/>
                  <a:pt x="5673230" y="2538881"/>
                  <a:pt x="5513686" y="2511497"/>
                </a:cubicBezTo>
                <a:cubicBezTo>
                  <a:pt x="5354142" y="2484113"/>
                  <a:pt x="5277942" y="2494829"/>
                  <a:pt x="5127923" y="2497210"/>
                </a:cubicBezTo>
                <a:cubicBezTo>
                  <a:pt x="4977904" y="2499591"/>
                  <a:pt x="4776689" y="2537691"/>
                  <a:pt x="4613573" y="2525785"/>
                </a:cubicBezTo>
                <a:cubicBezTo>
                  <a:pt x="4450457" y="2513879"/>
                  <a:pt x="4296866" y="2446013"/>
                  <a:pt x="4149229" y="2425772"/>
                </a:cubicBezTo>
                <a:cubicBezTo>
                  <a:pt x="4001592" y="2405531"/>
                  <a:pt x="3893245" y="2397197"/>
                  <a:pt x="3727748" y="2404341"/>
                </a:cubicBezTo>
                <a:cubicBezTo>
                  <a:pt x="3562251" y="2411485"/>
                  <a:pt x="3341985" y="2465063"/>
                  <a:pt x="3156248" y="2468635"/>
                </a:cubicBezTo>
                <a:cubicBezTo>
                  <a:pt x="2970511" y="2472207"/>
                  <a:pt x="2794298" y="2434106"/>
                  <a:pt x="2613323" y="2425772"/>
                </a:cubicBezTo>
                <a:cubicBezTo>
                  <a:pt x="2432348" y="2417438"/>
                  <a:pt x="2070398" y="2418629"/>
                  <a:pt x="2070398" y="2418629"/>
                </a:cubicBezTo>
                <a:lnTo>
                  <a:pt x="1155998" y="2425772"/>
                </a:lnTo>
                <a:cubicBezTo>
                  <a:pt x="932160" y="2435297"/>
                  <a:pt x="888107" y="2474588"/>
                  <a:pt x="727373" y="2475779"/>
                </a:cubicBezTo>
                <a:cubicBezTo>
                  <a:pt x="566639" y="2476970"/>
                  <a:pt x="297558" y="2350763"/>
                  <a:pt x="191592" y="2432916"/>
                </a:cubicBezTo>
                <a:cubicBezTo>
                  <a:pt x="85626" y="2515069"/>
                  <a:pt x="36810" y="2807963"/>
                  <a:pt x="91579" y="2968697"/>
                </a:cubicBezTo>
                <a:cubicBezTo>
                  <a:pt x="146348" y="3129431"/>
                  <a:pt x="482104" y="3224681"/>
                  <a:pt x="520204" y="3397322"/>
                </a:cubicBezTo>
                <a:cubicBezTo>
                  <a:pt x="558304" y="3569963"/>
                  <a:pt x="393998" y="3890241"/>
                  <a:pt x="320179" y="4004541"/>
                </a:cubicBezTo>
                <a:cubicBezTo>
                  <a:pt x="246360" y="4118841"/>
                  <a:pt x="129679" y="4097409"/>
                  <a:pt x="77292" y="4083122"/>
                </a:cubicBezTo>
                <a:cubicBezTo>
                  <a:pt x="24905" y="4068835"/>
                  <a:pt x="-15577" y="3972394"/>
                  <a:pt x="5854" y="3918816"/>
                </a:cubicBezTo>
                <a:cubicBezTo>
                  <a:pt x="27285" y="3865238"/>
                  <a:pt x="124916" y="3793801"/>
                  <a:pt x="205879" y="3761654"/>
                </a:cubicBezTo>
                <a:cubicBezTo>
                  <a:pt x="286841" y="3729507"/>
                  <a:pt x="391616" y="3761654"/>
                  <a:pt x="491629" y="3725935"/>
                </a:cubicBezTo>
                <a:cubicBezTo>
                  <a:pt x="591641" y="3690216"/>
                  <a:pt x="669032" y="3585441"/>
                  <a:pt x="805954" y="3547341"/>
                </a:cubicBezTo>
                <a:cubicBezTo>
                  <a:pt x="942876" y="3509241"/>
                  <a:pt x="1169095" y="3516385"/>
                  <a:pt x="1313161" y="3497335"/>
                </a:cubicBezTo>
                <a:cubicBezTo>
                  <a:pt x="1457227" y="3478285"/>
                  <a:pt x="1567954" y="3480666"/>
                  <a:pt x="1670348" y="3433041"/>
                </a:cubicBezTo>
                <a:cubicBezTo>
                  <a:pt x="1772742" y="3385416"/>
                  <a:pt x="1892995" y="3268735"/>
                  <a:pt x="1927523" y="3211585"/>
                </a:cubicBezTo>
                <a:cubicBezTo>
                  <a:pt x="1962051" y="3154435"/>
                  <a:pt x="1920379" y="3106810"/>
                  <a:pt x="1877517" y="3090141"/>
                </a:cubicBezTo>
                <a:cubicBezTo>
                  <a:pt x="1834655" y="3073472"/>
                  <a:pt x="1719164" y="3092522"/>
                  <a:pt x="1670348" y="3111572"/>
                </a:cubicBezTo>
                <a:cubicBezTo>
                  <a:pt x="1621532" y="3130622"/>
                  <a:pt x="1578670" y="3149672"/>
                  <a:pt x="1584623" y="3204441"/>
                </a:cubicBezTo>
                <a:cubicBezTo>
                  <a:pt x="1590576" y="3259210"/>
                  <a:pt x="1602483" y="3321123"/>
                  <a:pt x="1706067" y="3440185"/>
                </a:cubicBezTo>
                <a:cubicBezTo>
                  <a:pt x="1809651" y="3559248"/>
                  <a:pt x="1982292" y="3835472"/>
                  <a:pt x="2206129" y="3918816"/>
                </a:cubicBezTo>
                <a:cubicBezTo>
                  <a:pt x="2429966" y="4002160"/>
                  <a:pt x="3049092" y="3940247"/>
                  <a:pt x="3049092" y="3940247"/>
                </a:cubicBezTo>
                <a:cubicBezTo>
                  <a:pt x="3245545" y="3945009"/>
                  <a:pt x="3264595" y="3953344"/>
                  <a:pt x="3384848" y="3947391"/>
                </a:cubicBezTo>
                <a:cubicBezTo>
                  <a:pt x="3505101" y="3941438"/>
                  <a:pt x="3618211" y="3908101"/>
                  <a:pt x="3770611" y="3904529"/>
                </a:cubicBezTo>
                <a:cubicBezTo>
                  <a:pt x="3923011" y="3900957"/>
                  <a:pt x="4084936" y="3930722"/>
                  <a:pt x="4299248" y="3925960"/>
                </a:cubicBezTo>
                <a:cubicBezTo>
                  <a:pt x="4513560" y="3921198"/>
                  <a:pt x="4796930" y="3864048"/>
                  <a:pt x="5056486" y="3875954"/>
                </a:cubicBezTo>
                <a:cubicBezTo>
                  <a:pt x="5316042" y="3887860"/>
                  <a:pt x="5632749" y="4004541"/>
                  <a:pt x="5856586" y="3997397"/>
                </a:cubicBezTo>
                <a:cubicBezTo>
                  <a:pt x="6080423" y="3990253"/>
                  <a:pt x="6214964" y="3853331"/>
                  <a:pt x="6399511" y="3833091"/>
                </a:cubicBezTo>
                <a:cubicBezTo>
                  <a:pt x="6584058" y="3812851"/>
                  <a:pt x="6768605" y="3852142"/>
                  <a:pt x="6963867" y="3875954"/>
                </a:cubicBezTo>
                <a:cubicBezTo>
                  <a:pt x="7159129" y="3899766"/>
                  <a:pt x="7430592" y="3856904"/>
                  <a:pt x="7571086" y="3975966"/>
                </a:cubicBezTo>
                <a:cubicBezTo>
                  <a:pt x="7711580" y="4095028"/>
                  <a:pt x="7759204" y="4342678"/>
                  <a:pt x="7806829" y="4590329"/>
                </a:cubicBezTo>
              </a:path>
            </a:pathLst>
          </a:custGeom>
          <a:noFill/>
          <a:ln w="25400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"/>
          <p:cNvSpPr txBox="1">
            <a:spLocks noGrp="1"/>
          </p:cNvSpPr>
          <p:nvPr>
            <p:ph type="title"/>
          </p:nvPr>
        </p:nvSpPr>
        <p:spPr>
          <a:xfrm>
            <a:off x="1369877" y="40153"/>
            <a:ext cx="67689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Calibri"/>
              <a:buNone/>
            </a:pPr>
            <a:r>
              <a:rPr lang="ru-RU" sz="4000" b="1" dirty="0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Заключение</a:t>
            </a:r>
            <a:endParaRPr sz="4000" dirty="0">
              <a:solidFill>
                <a:srgbClr val="7030A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36" name="Google Shape;13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512" y="1325207"/>
            <a:ext cx="973574" cy="379588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"/>
          <p:cNvSpPr txBox="1"/>
          <p:nvPr/>
        </p:nvSpPr>
        <p:spPr>
          <a:xfrm>
            <a:off x="1641656" y="1139875"/>
            <a:ext cx="6768900" cy="14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i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8" name="Google Shape;138;p2"/>
          <p:cNvGrpSpPr/>
          <p:nvPr/>
        </p:nvGrpSpPr>
        <p:grpSpPr>
          <a:xfrm>
            <a:off x="1867645" y="945930"/>
            <a:ext cx="5417362" cy="1305905"/>
            <a:chOff x="1867645" y="945930"/>
            <a:chExt cx="5417362" cy="1305905"/>
          </a:xfrm>
        </p:grpSpPr>
        <p:grpSp>
          <p:nvGrpSpPr>
            <p:cNvPr id="139" name="Google Shape;139;p2"/>
            <p:cNvGrpSpPr/>
            <p:nvPr/>
          </p:nvGrpSpPr>
          <p:grpSpPr>
            <a:xfrm>
              <a:off x="1867645" y="945930"/>
              <a:ext cx="1325615" cy="1305905"/>
              <a:chOff x="3078579" y="2805866"/>
              <a:chExt cx="973500" cy="963910"/>
            </a:xfrm>
          </p:grpSpPr>
          <p:sp>
            <p:nvSpPr>
              <p:cNvPr id="140" name="Google Shape;140;p2"/>
              <p:cNvSpPr/>
              <p:nvPr/>
            </p:nvSpPr>
            <p:spPr>
              <a:xfrm>
                <a:off x="3078579" y="2805866"/>
                <a:ext cx="973500" cy="9234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2"/>
              <p:cNvSpPr txBox="1"/>
              <p:nvPr/>
            </p:nvSpPr>
            <p:spPr>
              <a:xfrm>
                <a:off x="3241330" y="2938776"/>
                <a:ext cx="648000" cy="83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4800" b="1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1</a:t>
                </a:r>
                <a:endParaRPr/>
              </a:p>
            </p:txBody>
          </p:sp>
        </p:grpSp>
        <p:sp>
          <p:nvSpPr>
            <p:cNvPr id="142" name="Google Shape;142;p2"/>
            <p:cNvSpPr/>
            <p:nvPr/>
          </p:nvSpPr>
          <p:spPr>
            <a:xfrm>
              <a:off x="2532407" y="946019"/>
              <a:ext cx="4752600" cy="1251000"/>
            </a:xfrm>
            <a:prstGeom prst="roundRect">
              <a:avLst>
                <a:gd name="adj" fmla="val 10850"/>
              </a:avLst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532407" y="946017"/>
              <a:ext cx="943200" cy="1251000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"/>
            <p:cNvSpPr txBox="1"/>
            <p:nvPr/>
          </p:nvSpPr>
          <p:spPr>
            <a:xfrm>
              <a:off x="2632955" y="994396"/>
              <a:ext cx="4643400" cy="12002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dirty="0">
                  <a:solidFill>
                    <a:schemeClr val="dk1"/>
                  </a:solidFill>
                  <a:latin typeface="Comfortaa Medium" panose="020B0604020202020204" charset="0"/>
                  <a:ea typeface="Calibri"/>
                  <a:cs typeface="Calibri"/>
                  <a:sym typeface="Calibri"/>
                </a:rPr>
                <a:t>Успешно доставили на высоту </a:t>
              </a:r>
              <a:r>
                <a:rPr lang="ru-RU" sz="1800" strike="sngStrike" dirty="0">
                  <a:solidFill>
                    <a:schemeClr val="dk1"/>
                  </a:solidFill>
                  <a:latin typeface="Comfortaa Medium" panose="020B0604020202020204" charset="0"/>
                  <a:ea typeface="Calibri"/>
                  <a:cs typeface="Calibri"/>
                  <a:sym typeface="Calibri"/>
                </a:rPr>
                <a:t>не менее 200 метров</a:t>
              </a:r>
              <a:r>
                <a:rPr lang="ru-RU" sz="1800" dirty="0">
                  <a:solidFill>
                    <a:schemeClr val="dk1"/>
                  </a:solidFill>
                  <a:latin typeface="Comfortaa Medium" panose="020B0604020202020204" charset="0"/>
                  <a:ea typeface="Calibri"/>
                  <a:cs typeface="Calibri"/>
                  <a:sym typeface="Calibri"/>
                </a:rPr>
                <a:t>  153 метра с помощью возвращаемой модели ракеты полезную нагрузку</a:t>
              </a:r>
              <a:endParaRPr dirty="0">
                <a:latin typeface="Comfortaa Medium" panose="020B0604020202020204" charset="0"/>
              </a:endParaRPr>
            </a:p>
          </p:txBody>
        </p:sp>
      </p:grpSp>
      <p:grpSp>
        <p:nvGrpSpPr>
          <p:cNvPr id="145" name="Google Shape;145;p2"/>
          <p:cNvGrpSpPr/>
          <p:nvPr/>
        </p:nvGrpSpPr>
        <p:grpSpPr>
          <a:xfrm>
            <a:off x="1694833" y="2527007"/>
            <a:ext cx="5494977" cy="1012527"/>
            <a:chOff x="1669683" y="2403507"/>
            <a:chExt cx="5494977" cy="1012527"/>
          </a:xfrm>
        </p:grpSpPr>
        <p:sp>
          <p:nvSpPr>
            <p:cNvPr id="146" name="Google Shape;146;p2"/>
            <p:cNvSpPr/>
            <p:nvPr/>
          </p:nvSpPr>
          <p:spPr>
            <a:xfrm>
              <a:off x="5928170" y="2403507"/>
              <a:ext cx="1108800" cy="1012527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"/>
            <p:cNvSpPr txBox="1"/>
            <p:nvPr/>
          </p:nvSpPr>
          <p:spPr>
            <a:xfrm>
              <a:off x="6426660" y="2456675"/>
              <a:ext cx="7380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4800" b="1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dirty="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669683" y="2403507"/>
              <a:ext cx="4752600" cy="1012500"/>
            </a:xfrm>
            <a:prstGeom prst="roundRect">
              <a:avLst>
                <a:gd name="adj" fmla="val 11288"/>
              </a:avLst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506963" y="2407713"/>
              <a:ext cx="943200" cy="1008300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"/>
            <p:cNvSpPr txBox="1"/>
            <p:nvPr/>
          </p:nvSpPr>
          <p:spPr>
            <a:xfrm>
              <a:off x="1792823" y="2456675"/>
              <a:ext cx="4643400" cy="9232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r>
                <a:rPr lang="ru-RU" sz="1800" strike="sngStrike" dirty="0">
                  <a:solidFill>
                    <a:schemeClr val="dk1"/>
                  </a:solidFill>
                  <a:latin typeface="Comfortaa Medium" panose="020B0604020202020204" charset="0"/>
                  <a:ea typeface="Calibri"/>
                  <a:cs typeface="Calibri"/>
                  <a:sym typeface="Calibri"/>
                </a:rPr>
                <a:t>Успешно</a:t>
              </a:r>
              <a:r>
                <a:rPr lang="ru-RU" sz="1800" dirty="0">
                  <a:solidFill>
                    <a:schemeClr val="dk1"/>
                  </a:solidFill>
                  <a:latin typeface="Comfortaa Medium" panose="020B0604020202020204" charset="0"/>
                  <a:ea typeface="Calibri"/>
                  <a:cs typeface="Calibri"/>
                  <a:sym typeface="Calibri"/>
                </a:rPr>
                <a:t> Приземлили и нашли полезную нагрузку (нижний модуль оторвался и упал без парашюта)</a:t>
              </a:r>
              <a:endParaRPr sz="1800" dirty="0">
                <a:latin typeface="Comfortaa Medium" panose="020B0604020202020204" charset="0"/>
              </a:endParaRPr>
            </a:p>
          </p:txBody>
        </p:sp>
      </p:grpSp>
      <p:grpSp>
        <p:nvGrpSpPr>
          <p:cNvPr id="151" name="Google Shape;151;p2"/>
          <p:cNvGrpSpPr/>
          <p:nvPr/>
        </p:nvGrpSpPr>
        <p:grpSpPr>
          <a:xfrm>
            <a:off x="2803313" y="3768911"/>
            <a:ext cx="5947302" cy="1200288"/>
            <a:chOff x="2961554" y="3766252"/>
            <a:chExt cx="5947302" cy="1200288"/>
          </a:xfrm>
        </p:grpSpPr>
        <p:grpSp>
          <p:nvGrpSpPr>
            <p:cNvPr id="152" name="Google Shape;152;p2"/>
            <p:cNvGrpSpPr/>
            <p:nvPr/>
          </p:nvGrpSpPr>
          <p:grpSpPr>
            <a:xfrm>
              <a:off x="2961554" y="3812426"/>
              <a:ext cx="1106577" cy="1142404"/>
              <a:chOff x="2102599" y="2773941"/>
              <a:chExt cx="973500" cy="948526"/>
            </a:xfrm>
          </p:grpSpPr>
          <p:sp>
            <p:nvSpPr>
              <p:cNvPr id="153" name="Google Shape;153;p2"/>
              <p:cNvSpPr/>
              <p:nvPr/>
            </p:nvSpPr>
            <p:spPr>
              <a:xfrm>
                <a:off x="2102599" y="2773941"/>
                <a:ext cx="973500" cy="9234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2"/>
              <p:cNvSpPr txBox="1"/>
              <p:nvPr/>
            </p:nvSpPr>
            <p:spPr>
              <a:xfrm>
                <a:off x="2212206" y="2891467"/>
                <a:ext cx="648000" cy="83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4800" b="1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3</a:t>
                </a:r>
                <a:endParaRPr dirty="0"/>
              </a:p>
            </p:txBody>
          </p:sp>
        </p:grpSp>
        <p:sp>
          <p:nvSpPr>
            <p:cNvPr id="155" name="Google Shape;155;p2"/>
            <p:cNvSpPr/>
            <p:nvPr/>
          </p:nvSpPr>
          <p:spPr>
            <a:xfrm>
              <a:off x="4376755" y="3815848"/>
              <a:ext cx="4532100" cy="1112100"/>
            </a:xfrm>
            <a:prstGeom prst="roundRect">
              <a:avLst>
                <a:gd name="adj" fmla="val 10278"/>
              </a:avLst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520325" y="3814762"/>
              <a:ext cx="1791585" cy="1112100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"/>
            <p:cNvSpPr txBox="1"/>
            <p:nvPr/>
          </p:nvSpPr>
          <p:spPr>
            <a:xfrm>
              <a:off x="3520326" y="3766252"/>
              <a:ext cx="5388530" cy="12002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dirty="0">
                  <a:solidFill>
                    <a:schemeClr val="dk1"/>
                  </a:solidFill>
                  <a:latin typeface="Comfortaa Medium" panose="020B0604020202020204" charset="0"/>
                  <a:ea typeface="Calibri"/>
                  <a:cs typeface="Calibri"/>
                  <a:sym typeface="Calibri"/>
                </a:rPr>
                <a:t>Измерили давление и температуру в процессе полёта</a:t>
              </a:r>
            </a:p>
            <a:p>
              <a:r>
                <a:rPr lang="ru-RU" sz="1800" dirty="0">
                  <a:solidFill>
                    <a:schemeClr val="dk1"/>
                  </a:solidFill>
                  <a:latin typeface="Comfortaa Medium" panose="020B0604020202020204" charset="0"/>
                  <a:ea typeface="Calibri"/>
                  <a:cs typeface="Calibri"/>
                  <a:sym typeface="Calibri"/>
                </a:rPr>
                <a:t>(данные изменялись скачкообразно, нам не понравилось)</a:t>
              </a:r>
              <a:endParaRPr sz="1800" dirty="0">
                <a:latin typeface="Comfortaa Medium" panose="020B0604020202020204" charset="0"/>
              </a:endParaRPr>
            </a:p>
          </p:txBody>
        </p:sp>
      </p:grpSp>
      <p:grpSp>
        <p:nvGrpSpPr>
          <p:cNvPr id="158" name="Google Shape;158;p2"/>
          <p:cNvGrpSpPr/>
          <p:nvPr/>
        </p:nvGrpSpPr>
        <p:grpSpPr>
          <a:xfrm>
            <a:off x="8388424" y="4403955"/>
            <a:ext cx="724382" cy="670506"/>
            <a:chOff x="8388424" y="4403955"/>
            <a:chExt cx="724382" cy="670506"/>
          </a:xfrm>
        </p:grpSpPr>
        <p:pic>
          <p:nvPicPr>
            <p:cNvPr id="159" name="Google Shape;159;p2"/>
            <p:cNvPicPr preferRelativeResize="0"/>
            <p:nvPr/>
          </p:nvPicPr>
          <p:blipFill rotWithShape="1">
            <a:blip r:embed="rId5">
              <a:alphaModFix/>
            </a:blip>
            <a:srcRect b="76258"/>
            <a:stretch/>
          </p:blipFill>
          <p:spPr>
            <a:xfrm>
              <a:off x="8388424" y="4403955"/>
              <a:ext cx="724382" cy="6705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0" name="Google Shape;160;p2"/>
            <p:cNvSpPr txBox="1"/>
            <p:nvPr/>
          </p:nvSpPr>
          <p:spPr>
            <a:xfrm>
              <a:off x="8532207" y="4578682"/>
              <a:ext cx="432241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15</a:t>
              </a:r>
              <a:endParaRPr dirty="0"/>
            </a:p>
          </p:txBody>
        </p:sp>
      </p:grpSp>
      <p:pic>
        <p:nvPicPr>
          <p:cNvPr id="161" name="Google Shape;161;p2"/>
          <p:cNvPicPr preferRelativeResize="0"/>
          <p:nvPr/>
        </p:nvPicPr>
        <p:blipFill rotWithShape="1">
          <a:blip r:embed="rId6">
            <a:alphaModFix/>
          </a:blip>
          <a:srcRect l="78158" t="64224" r="7379" b="16891"/>
          <a:stretch/>
        </p:blipFill>
        <p:spPr>
          <a:xfrm rot="3553362">
            <a:off x="8286125" y="3098103"/>
            <a:ext cx="727401" cy="500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"/>
          <p:cNvPicPr preferRelativeResize="0"/>
          <p:nvPr/>
        </p:nvPicPr>
        <p:blipFill rotWithShape="1">
          <a:blip r:embed="rId6">
            <a:alphaModFix/>
          </a:blip>
          <a:srcRect l="87907" t="30498" r="871" b="58164"/>
          <a:stretch/>
        </p:blipFill>
        <p:spPr>
          <a:xfrm rot="-1041600">
            <a:off x="1251924" y="1119657"/>
            <a:ext cx="564430" cy="3002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"/>
          <p:cNvPicPr preferRelativeResize="0"/>
          <p:nvPr/>
        </p:nvPicPr>
        <p:blipFill rotWithShape="1">
          <a:blip r:embed="rId6">
            <a:alphaModFix/>
          </a:blip>
          <a:srcRect l="25729" t="56050" r="64621" b="21035"/>
          <a:stretch/>
        </p:blipFill>
        <p:spPr>
          <a:xfrm rot="79846">
            <a:off x="2153946" y="4297918"/>
            <a:ext cx="485310" cy="606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"/>
          <p:cNvPicPr preferRelativeResize="0"/>
          <p:nvPr/>
        </p:nvPicPr>
        <p:blipFill rotWithShape="1">
          <a:blip r:embed="rId3">
            <a:alphaModFix/>
          </a:blip>
          <a:srcRect l="73171" t="81958" r="19608" b="-8734"/>
          <a:stretch/>
        </p:blipFill>
        <p:spPr>
          <a:xfrm>
            <a:off x="8249462" y="700832"/>
            <a:ext cx="376384" cy="74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 l="89328" t="5369" r="1753" b="76630"/>
          <a:stretch/>
        </p:blipFill>
        <p:spPr>
          <a:xfrm>
            <a:off x="7269917" y="2270020"/>
            <a:ext cx="464855" cy="49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3766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1" name="Google Shape;621;g2e13ec8ee21_0_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38776" y="17478"/>
            <a:ext cx="985849" cy="989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2" name="Google Shape;622;g2e13ec8ee21_0_26"/>
          <p:cNvPicPr preferRelativeResize="0"/>
          <p:nvPr/>
        </p:nvPicPr>
        <p:blipFill rotWithShape="1">
          <a:blip r:embed="rId4">
            <a:alphaModFix/>
          </a:blip>
          <a:srcRect l="67893" t="46750" r="25170" b="39594"/>
          <a:stretch/>
        </p:blipFill>
        <p:spPr>
          <a:xfrm>
            <a:off x="4333789" y="4533052"/>
            <a:ext cx="361552" cy="37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g2e13ec8ee21_0_26"/>
          <p:cNvPicPr preferRelativeResize="0"/>
          <p:nvPr/>
        </p:nvPicPr>
        <p:blipFill rotWithShape="1">
          <a:blip r:embed="rId5">
            <a:alphaModFix/>
          </a:blip>
          <a:srcRect l="51199" t="84620" r="39202" b="-482"/>
          <a:stretch/>
        </p:blipFill>
        <p:spPr>
          <a:xfrm rot="79851">
            <a:off x="1904186" y="2577300"/>
            <a:ext cx="482762" cy="420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g2e13ec8ee21_0_26"/>
          <p:cNvPicPr preferRelativeResize="0"/>
          <p:nvPr/>
        </p:nvPicPr>
        <p:blipFill rotWithShape="1">
          <a:blip r:embed="rId5">
            <a:alphaModFix/>
          </a:blip>
          <a:srcRect l="89253" t="79149" r="-840" b="-484"/>
          <a:stretch/>
        </p:blipFill>
        <p:spPr>
          <a:xfrm rot="79850">
            <a:off x="98740" y="4189540"/>
            <a:ext cx="582820" cy="565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g2e13ec8ee21_0_26"/>
          <p:cNvPicPr preferRelativeResize="0"/>
          <p:nvPr/>
        </p:nvPicPr>
        <p:blipFill rotWithShape="1">
          <a:blip r:embed="rId5">
            <a:alphaModFix/>
          </a:blip>
          <a:srcRect l="50817" t="32959" r="37193" b="37079"/>
          <a:stretch/>
        </p:blipFill>
        <p:spPr>
          <a:xfrm rot="79855">
            <a:off x="6726204" y="3603622"/>
            <a:ext cx="603077" cy="793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g2e13ec8ee21_0_26"/>
          <p:cNvPicPr preferRelativeResize="0"/>
          <p:nvPr/>
        </p:nvPicPr>
        <p:blipFill rotWithShape="1">
          <a:blip r:embed="rId5">
            <a:alphaModFix/>
          </a:blip>
          <a:srcRect l="21277" t="22516" r="73644" b="61840"/>
          <a:stretch/>
        </p:blipFill>
        <p:spPr>
          <a:xfrm>
            <a:off x="8138765" y="1800392"/>
            <a:ext cx="341445" cy="5915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7" name="Google Shape;627;g2e13ec8ee21_0_26"/>
          <p:cNvGrpSpPr/>
          <p:nvPr/>
        </p:nvGrpSpPr>
        <p:grpSpPr>
          <a:xfrm rot="2495150">
            <a:off x="423404" y="1062311"/>
            <a:ext cx="1117661" cy="629142"/>
            <a:chOff x="1824836" y="630077"/>
            <a:chExt cx="1494135" cy="898318"/>
          </a:xfrm>
        </p:grpSpPr>
        <p:pic>
          <p:nvPicPr>
            <p:cNvPr id="628" name="Google Shape;628;g2e13ec8ee21_0_26"/>
            <p:cNvPicPr preferRelativeResize="0"/>
            <p:nvPr/>
          </p:nvPicPr>
          <p:blipFill rotWithShape="1">
            <a:blip r:embed="rId5">
              <a:alphaModFix/>
            </a:blip>
            <a:srcRect l="45209" t="15324" r="33139" b="62898"/>
            <a:stretch/>
          </p:blipFill>
          <p:spPr>
            <a:xfrm rot="-167595">
              <a:off x="1844036" y="669936"/>
              <a:ext cx="1455734" cy="82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9" name="Google Shape;629;g2e13ec8ee21_0_26"/>
            <p:cNvSpPr/>
            <p:nvPr/>
          </p:nvSpPr>
          <p:spPr>
            <a:xfrm>
              <a:off x="1872638" y="630077"/>
              <a:ext cx="380700" cy="33240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g2e13ec8ee21_0_26"/>
            <p:cNvSpPr/>
            <p:nvPr/>
          </p:nvSpPr>
          <p:spPr>
            <a:xfrm>
              <a:off x="2981182" y="989551"/>
              <a:ext cx="318900" cy="33240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31" name="Google Shape;631;g2e13ec8ee21_0_26"/>
          <p:cNvPicPr preferRelativeResize="0"/>
          <p:nvPr/>
        </p:nvPicPr>
        <p:blipFill rotWithShape="1">
          <a:blip r:embed="rId4">
            <a:alphaModFix/>
          </a:blip>
          <a:srcRect l="11120" t="80186" r="79437" b="-1009"/>
          <a:stretch/>
        </p:blipFill>
        <p:spPr>
          <a:xfrm>
            <a:off x="6781672" y="1007322"/>
            <a:ext cx="492157" cy="5763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2" name="Google Shape;632;g2e13ec8ee21_0_26"/>
          <p:cNvGrpSpPr/>
          <p:nvPr/>
        </p:nvGrpSpPr>
        <p:grpSpPr>
          <a:xfrm>
            <a:off x="8388424" y="4403955"/>
            <a:ext cx="724382" cy="670506"/>
            <a:chOff x="8388424" y="4403955"/>
            <a:chExt cx="724382" cy="670506"/>
          </a:xfrm>
        </p:grpSpPr>
        <p:pic>
          <p:nvPicPr>
            <p:cNvPr id="633" name="Google Shape;633;g2e13ec8ee21_0_26"/>
            <p:cNvPicPr preferRelativeResize="0"/>
            <p:nvPr/>
          </p:nvPicPr>
          <p:blipFill rotWithShape="1">
            <a:blip r:embed="rId6">
              <a:alphaModFix/>
            </a:blip>
            <a:srcRect b="76258"/>
            <a:stretch/>
          </p:blipFill>
          <p:spPr>
            <a:xfrm>
              <a:off x="8388424" y="4403955"/>
              <a:ext cx="724382" cy="6705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4" name="Google Shape;634;g2e13ec8ee21_0_26"/>
            <p:cNvSpPr txBox="1"/>
            <p:nvPr/>
          </p:nvSpPr>
          <p:spPr>
            <a:xfrm>
              <a:off x="8532440" y="4578682"/>
              <a:ext cx="432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16</a:t>
              </a:r>
              <a:endParaRPr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5" name="Google Shape;635;g2e13ec8ee21_0_26"/>
          <p:cNvSpPr txBox="1"/>
          <p:nvPr/>
        </p:nvSpPr>
        <p:spPr>
          <a:xfrm>
            <a:off x="1293224" y="120225"/>
            <a:ext cx="6610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>
                <a:solidFill>
                  <a:srgbClr val="87479C"/>
                </a:solidFill>
                <a:latin typeface="Comfortaa"/>
                <a:ea typeface="Comfortaa"/>
                <a:cs typeface="Comfortaa"/>
                <a:sym typeface="Comfortaa"/>
              </a:rPr>
              <a:t>Спасибо за внимание!</a:t>
            </a:r>
            <a:endParaRPr sz="4000" b="1">
              <a:solidFill>
                <a:srgbClr val="87479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36" name="Google Shape;636;g2e13ec8ee21_0_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45014" y="1007327"/>
            <a:ext cx="2784375" cy="3826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38776" y="17478"/>
            <a:ext cx="985849" cy="989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 rotWithShape="1">
          <a:blip r:embed="rId4">
            <a:alphaModFix/>
          </a:blip>
          <a:srcRect l="67893" t="46750" r="25170" b="39594"/>
          <a:stretch/>
        </p:blipFill>
        <p:spPr>
          <a:xfrm>
            <a:off x="3636839" y="4395677"/>
            <a:ext cx="361552" cy="377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5">
            <a:alphaModFix/>
          </a:blip>
          <a:srcRect l="51199" t="84620" r="39202" b="-482"/>
          <a:stretch/>
        </p:blipFill>
        <p:spPr>
          <a:xfrm rot="79851">
            <a:off x="7712136" y="302375"/>
            <a:ext cx="482762" cy="420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5">
            <a:alphaModFix/>
          </a:blip>
          <a:srcRect l="89253" t="79149" r="-840" b="-484"/>
          <a:stretch/>
        </p:blipFill>
        <p:spPr>
          <a:xfrm rot="79850">
            <a:off x="321490" y="4302153"/>
            <a:ext cx="582820" cy="565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5">
            <a:alphaModFix/>
          </a:blip>
          <a:srcRect l="50817" t="32959" r="37193" b="37079"/>
          <a:stretch/>
        </p:blipFill>
        <p:spPr>
          <a:xfrm rot="79855">
            <a:off x="6370504" y="2308272"/>
            <a:ext cx="603077" cy="793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 rotWithShape="1">
          <a:blip r:embed="rId5">
            <a:alphaModFix/>
          </a:blip>
          <a:srcRect l="21277" t="22516" r="73644" b="61840"/>
          <a:stretch/>
        </p:blipFill>
        <p:spPr>
          <a:xfrm>
            <a:off x="6255740" y="918292"/>
            <a:ext cx="341445" cy="5915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17"/>
          <p:cNvGrpSpPr/>
          <p:nvPr/>
        </p:nvGrpSpPr>
        <p:grpSpPr>
          <a:xfrm rot="2495150">
            <a:off x="160229" y="411836"/>
            <a:ext cx="1117661" cy="629142"/>
            <a:chOff x="1824836" y="630077"/>
            <a:chExt cx="1494135" cy="898318"/>
          </a:xfrm>
        </p:grpSpPr>
        <p:pic>
          <p:nvPicPr>
            <p:cNvPr id="103" name="Google Shape;103;p17"/>
            <p:cNvPicPr preferRelativeResize="0"/>
            <p:nvPr/>
          </p:nvPicPr>
          <p:blipFill rotWithShape="1">
            <a:blip r:embed="rId5">
              <a:alphaModFix/>
            </a:blip>
            <a:srcRect l="45209" t="15324" r="33139" b="62898"/>
            <a:stretch/>
          </p:blipFill>
          <p:spPr>
            <a:xfrm rot="-167595">
              <a:off x="1844036" y="669936"/>
              <a:ext cx="1455734" cy="823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" name="Google Shape;104;p17"/>
            <p:cNvSpPr/>
            <p:nvPr/>
          </p:nvSpPr>
          <p:spPr>
            <a:xfrm>
              <a:off x="1872638" y="630077"/>
              <a:ext cx="380700" cy="33240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2981182" y="989551"/>
              <a:ext cx="318900" cy="33240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6" name="Google Shape;106;p17"/>
          <p:cNvPicPr preferRelativeResize="0"/>
          <p:nvPr/>
        </p:nvPicPr>
        <p:blipFill rotWithShape="1">
          <a:blip r:embed="rId4">
            <a:alphaModFix/>
          </a:blip>
          <a:srcRect l="11120" t="80186" r="79437" b="-1009"/>
          <a:stretch/>
        </p:blipFill>
        <p:spPr>
          <a:xfrm>
            <a:off x="7954334" y="3606372"/>
            <a:ext cx="492157" cy="5763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7"/>
          <p:cNvGrpSpPr/>
          <p:nvPr/>
        </p:nvGrpSpPr>
        <p:grpSpPr>
          <a:xfrm>
            <a:off x="8388424" y="4403955"/>
            <a:ext cx="724382" cy="670506"/>
            <a:chOff x="8388424" y="4403955"/>
            <a:chExt cx="724382" cy="670506"/>
          </a:xfrm>
        </p:grpSpPr>
        <p:pic>
          <p:nvPicPr>
            <p:cNvPr id="108" name="Google Shape;108;p17"/>
            <p:cNvPicPr preferRelativeResize="0"/>
            <p:nvPr/>
          </p:nvPicPr>
          <p:blipFill rotWithShape="1">
            <a:blip r:embed="rId6">
              <a:alphaModFix/>
            </a:blip>
            <a:srcRect b="76258"/>
            <a:stretch/>
          </p:blipFill>
          <p:spPr>
            <a:xfrm>
              <a:off x="8388424" y="4403955"/>
              <a:ext cx="724382" cy="6705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" name="Google Shape;109;p17"/>
            <p:cNvSpPr txBox="1"/>
            <p:nvPr/>
          </p:nvSpPr>
          <p:spPr>
            <a:xfrm>
              <a:off x="8594702" y="4554550"/>
              <a:ext cx="179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0" name="Google Shape;110;p17"/>
          <p:cNvSpPr txBox="1"/>
          <p:nvPr/>
        </p:nvSpPr>
        <p:spPr>
          <a:xfrm>
            <a:off x="2350275" y="120225"/>
            <a:ext cx="4496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>
                <a:solidFill>
                  <a:srgbClr val="87479C"/>
                </a:solidFill>
                <a:latin typeface="Comfortaa"/>
                <a:ea typeface="Comfortaa"/>
                <a:cs typeface="Comfortaa"/>
                <a:sym typeface="Comfortaa"/>
              </a:rPr>
              <a:t>Содержание</a:t>
            </a:r>
            <a:endParaRPr sz="4000" b="1">
              <a:solidFill>
                <a:srgbClr val="87479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910800" y="1041150"/>
            <a:ext cx="7227900" cy="31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mfortaa"/>
              <a:buChar char="●"/>
            </a:pPr>
            <a:r>
              <a:rPr lang="ru-RU" sz="3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Цели и задачи</a:t>
            </a:r>
            <a:endParaRPr sz="31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mfortaa"/>
              <a:buChar char="●"/>
            </a:pPr>
            <a:r>
              <a:rPr lang="ru-RU" sz="3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Описание решений проекта</a:t>
            </a:r>
            <a:endParaRPr sz="31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mfortaa"/>
              <a:buChar char="●"/>
            </a:pPr>
            <a:r>
              <a:rPr lang="ru-RU" sz="3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Испытания</a:t>
            </a:r>
            <a:endParaRPr sz="31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mfortaa"/>
              <a:buChar char="●"/>
            </a:pPr>
            <a:r>
              <a:rPr lang="ru-RU" sz="3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Собранные данные</a:t>
            </a:r>
            <a:endParaRPr sz="31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mfortaa"/>
              <a:buChar char="●"/>
            </a:pPr>
            <a:r>
              <a:rPr lang="ru-RU" sz="3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Анализ испытаний</a:t>
            </a:r>
            <a:endParaRPr sz="31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425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omfortaa"/>
              <a:buChar char="●"/>
            </a:pPr>
            <a:r>
              <a:rPr lang="ru-RU" sz="3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Заключение</a:t>
            </a:r>
            <a:endParaRPr sz="31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512" y="1325207"/>
            <a:ext cx="973574" cy="379588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 txBox="1"/>
          <p:nvPr/>
        </p:nvSpPr>
        <p:spPr>
          <a:xfrm>
            <a:off x="1288000" y="114200"/>
            <a:ext cx="75666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>
                <a:solidFill>
                  <a:srgbClr val="002060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Цель проекта:</a:t>
            </a:r>
            <a:r>
              <a:rPr lang="ru-RU" sz="3200">
                <a:solidFill>
                  <a:srgbClr val="3F3F3F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 </a:t>
            </a:r>
            <a:r>
              <a:rPr lang="ru-RU" sz="2600">
                <a:solidFill>
                  <a:srgbClr val="3F3F3F"/>
                </a:solidFill>
                <a:latin typeface="Comfortaa"/>
                <a:ea typeface="Comfortaa"/>
                <a:cs typeface="Comfortaa"/>
                <a:sym typeface="Comfortaa"/>
              </a:rPr>
              <a:t>создание модели ракеты-носителя для вывода </a:t>
            </a:r>
            <a:r>
              <a:rPr lang="ru-RU" sz="2600">
                <a:solidFill>
                  <a:srgbClr val="3F3F3F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полезной нагрузки</a:t>
            </a:r>
            <a:endParaRPr sz="2600">
              <a:solidFill>
                <a:srgbClr val="3F3F3F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grpSp>
        <p:nvGrpSpPr>
          <p:cNvPr id="118" name="Google Shape;118;p5"/>
          <p:cNvGrpSpPr/>
          <p:nvPr/>
        </p:nvGrpSpPr>
        <p:grpSpPr>
          <a:xfrm>
            <a:off x="2697404" y="3166750"/>
            <a:ext cx="6157200" cy="1907700"/>
            <a:chOff x="1310258" y="2705823"/>
            <a:chExt cx="6157200" cy="1907700"/>
          </a:xfrm>
        </p:grpSpPr>
        <p:sp>
          <p:nvSpPr>
            <p:cNvPr id="119" name="Google Shape;119;p5"/>
            <p:cNvSpPr/>
            <p:nvPr/>
          </p:nvSpPr>
          <p:spPr>
            <a:xfrm>
              <a:off x="1310258" y="2948066"/>
              <a:ext cx="6157200" cy="14967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25400" cap="flat" cmpd="sng">
              <a:solidFill>
                <a:srgbClr val="652B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5"/>
            <p:cNvSpPr txBox="1"/>
            <p:nvPr/>
          </p:nvSpPr>
          <p:spPr>
            <a:xfrm>
              <a:off x="1453604" y="2705823"/>
              <a:ext cx="5895600" cy="190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rgbClr val="002060"/>
                </a:buClr>
                <a:buSzPts val="2400"/>
                <a:buFont typeface="Calibri"/>
                <a:buNone/>
              </a:pPr>
              <a:r>
                <a:rPr lang="ru-RU" sz="2000">
                  <a:solidFill>
                    <a:srgbClr val="002060"/>
                  </a:solidFill>
                  <a:latin typeface="Comfortaa"/>
                  <a:ea typeface="Comfortaa"/>
                  <a:cs typeface="Comfortaa"/>
                  <a:sym typeface="Comfortaa"/>
                </a:rPr>
                <a:t>Ожидаемый результат:</a:t>
              </a:r>
              <a:endParaRPr sz="2000">
                <a:latin typeface="Comfortaa"/>
                <a:ea typeface="Comfortaa"/>
                <a:cs typeface="Comfortaa"/>
                <a:sym typeface="Comfortaa"/>
              </a:endParaRPr>
            </a:p>
            <a:p>
              <a:pPr marL="342900" marR="0" lvl="0" indent="-330200" algn="l" rtl="0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Comfortaa"/>
                <a:buChar char="•"/>
              </a:pPr>
              <a:r>
                <a:rPr lang="ru-RU" i="1">
                  <a:solidFill>
                    <a:srgbClr val="3F3F3F"/>
                  </a:solidFill>
                  <a:latin typeface="Comfortaa"/>
                  <a:ea typeface="Comfortaa"/>
                  <a:cs typeface="Comfortaa"/>
                  <a:sym typeface="Comfortaa"/>
                </a:rPr>
                <a:t>Будет возвращено целое яйцо</a:t>
              </a:r>
              <a:endParaRPr>
                <a:latin typeface="Comfortaa"/>
                <a:ea typeface="Comfortaa"/>
                <a:cs typeface="Comfortaa"/>
                <a:sym typeface="Comfortaa"/>
              </a:endParaRPr>
            </a:p>
            <a:p>
              <a:pPr marL="342900" marR="0" lvl="0" indent="-330200" algn="l" rtl="0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Comfortaa"/>
                <a:buChar char="•"/>
              </a:pPr>
              <a:r>
                <a:rPr lang="ru-RU" i="1">
                  <a:solidFill>
                    <a:srgbClr val="3F3F3F"/>
                  </a:solidFill>
                  <a:latin typeface="Comfortaa"/>
                  <a:ea typeface="Comfortaa"/>
                  <a:cs typeface="Comfortaa"/>
                  <a:sym typeface="Comfortaa"/>
                </a:rPr>
                <a:t>Будут получены и записаны на SD карту данные полёта</a:t>
              </a:r>
              <a:endParaRPr>
                <a:latin typeface="Comfortaa"/>
                <a:ea typeface="Comfortaa"/>
                <a:cs typeface="Comfortaa"/>
                <a:sym typeface="Comfortaa"/>
              </a:endParaRPr>
            </a:p>
            <a:p>
              <a:pPr marL="342900" marR="0" lvl="0" indent="-330200" algn="l" rtl="0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Comfortaa"/>
                <a:buChar char="•"/>
              </a:pPr>
              <a:r>
                <a:rPr lang="ru-RU" i="1">
                  <a:solidFill>
                    <a:srgbClr val="3F3F3F"/>
                  </a:solidFill>
                  <a:latin typeface="Comfortaa"/>
                  <a:ea typeface="Comfortaa"/>
                  <a:cs typeface="Comfortaa"/>
                  <a:sym typeface="Comfortaa"/>
                </a:rPr>
                <a:t>Будет совершена мягкая посадки</a:t>
              </a:r>
              <a:endParaRPr>
                <a:latin typeface="Comfortaa"/>
                <a:ea typeface="Comfortaa"/>
                <a:cs typeface="Comfortaa"/>
                <a:sym typeface="Comfortaa"/>
              </a:endParaRPr>
            </a:p>
            <a:p>
              <a:pPr marL="342900" marR="0" lvl="0" indent="-330200" algn="l" rtl="0"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Comfortaa"/>
                <a:buChar char="•"/>
              </a:pPr>
              <a:r>
                <a:rPr lang="ru-RU" i="1">
                  <a:solidFill>
                    <a:srgbClr val="3F3F3F"/>
                  </a:solidFill>
                  <a:latin typeface="Comfortaa"/>
                  <a:ea typeface="Comfortaa"/>
                  <a:cs typeface="Comfortaa"/>
                  <a:sym typeface="Comfortaa"/>
                </a:rPr>
                <a:t>Все останутся живы (по возможности)</a:t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" name="Google Shape;121;p5"/>
          <p:cNvGrpSpPr/>
          <p:nvPr/>
        </p:nvGrpSpPr>
        <p:grpSpPr>
          <a:xfrm>
            <a:off x="1316302" y="1545549"/>
            <a:ext cx="6352383" cy="1690361"/>
            <a:chOff x="1263310" y="1254022"/>
            <a:chExt cx="6157200" cy="1547100"/>
          </a:xfrm>
        </p:grpSpPr>
        <p:sp>
          <p:nvSpPr>
            <p:cNvPr id="122" name="Google Shape;122;p5"/>
            <p:cNvSpPr/>
            <p:nvPr/>
          </p:nvSpPr>
          <p:spPr>
            <a:xfrm>
              <a:off x="1263310" y="1254022"/>
              <a:ext cx="6157200" cy="1547100"/>
            </a:xfrm>
            <a:prstGeom prst="roundRect">
              <a:avLst>
                <a:gd name="adj" fmla="val 16667"/>
              </a:avLst>
            </a:prstGeom>
            <a:solidFill>
              <a:srgbClr val="652B9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5"/>
            <p:cNvSpPr txBox="1"/>
            <p:nvPr/>
          </p:nvSpPr>
          <p:spPr>
            <a:xfrm>
              <a:off x="1386610" y="1328275"/>
              <a:ext cx="5910600" cy="131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2200">
                  <a:solidFill>
                    <a:schemeClr val="lt1"/>
                  </a:solidFill>
                  <a:latin typeface="Comfortaa Medium"/>
                  <a:ea typeface="Comfortaa Medium"/>
                  <a:cs typeface="Comfortaa Medium"/>
                  <a:sym typeface="Comfortaa Medium"/>
                </a:rPr>
                <a:t>Перечень задач:</a:t>
              </a:r>
              <a:endParaRPr sz="1300">
                <a:solidFill>
                  <a:srgbClr val="F2F2F2"/>
                </a:solidFill>
                <a:latin typeface="Comfortaa"/>
                <a:ea typeface="Comfortaa"/>
                <a:cs typeface="Comfortaa"/>
                <a:sym typeface="Comfortaa"/>
              </a:endParaRPr>
            </a:p>
            <a:p>
              <a:pPr marL="269999" marR="0" lvl="0" indent="-172549" algn="l" rtl="0">
                <a:spcBef>
                  <a:spcPts val="0"/>
                </a:spcBef>
                <a:spcAft>
                  <a:spcPts val="0"/>
                </a:spcAft>
                <a:buClr>
                  <a:srgbClr val="F2F2F2"/>
                </a:buClr>
                <a:buSzPts val="1300"/>
                <a:buFont typeface="Comfortaa"/>
                <a:buChar char="●"/>
              </a:pPr>
              <a:r>
                <a:rPr lang="ru-RU" sz="1300">
                  <a:solidFill>
                    <a:srgbClr val="F2F2F2"/>
                  </a:solidFill>
                  <a:latin typeface="Comfortaa"/>
                  <a:ea typeface="Comfortaa"/>
                  <a:cs typeface="Comfortaa"/>
                  <a:sym typeface="Comfortaa"/>
                </a:rPr>
                <a:t>Создать модель ракеты в программе OpenRocket, Компас 3D</a:t>
              </a:r>
              <a:endParaRPr sz="1300">
                <a:solidFill>
                  <a:srgbClr val="F2F2F2"/>
                </a:solidFill>
                <a:latin typeface="Comfortaa"/>
                <a:ea typeface="Comfortaa"/>
                <a:cs typeface="Comfortaa"/>
                <a:sym typeface="Comfortaa"/>
              </a:endParaRPr>
            </a:p>
            <a:p>
              <a:pPr marL="269999" marR="0" lvl="0" indent="-172549" algn="l" rtl="0">
                <a:spcBef>
                  <a:spcPts val="0"/>
                </a:spcBef>
                <a:spcAft>
                  <a:spcPts val="0"/>
                </a:spcAft>
                <a:buClr>
                  <a:srgbClr val="F2F2F2"/>
                </a:buClr>
                <a:buSzPts val="1300"/>
                <a:buFont typeface="Comfortaa"/>
                <a:buChar char="●"/>
              </a:pPr>
              <a:r>
                <a:rPr lang="ru-RU" sz="1300">
                  <a:solidFill>
                    <a:srgbClr val="F2F2F2"/>
                  </a:solidFill>
                  <a:latin typeface="Comfortaa"/>
                  <a:ea typeface="Comfortaa"/>
                  <a:cs typeface="Comfortaa"/>
                  <a:sym typeface="Comfortaa"/>
                </a:rPr>
                <a:t>Собрать модель ракеты</a:t>
              </a:r>
              <a:endParaRPr sz="1100">
                <a:latin typeface="Comfortaa"/>
                <a:ea typeface="Comfortaa"/>
                <a:cs typeface="Comfortaa"/>
                <a:sym typeface="Comfortaa"/>
              </a:endParaRPr>
            </a:p>
            <a:p>
              <a:pPr marL="269999" marR="0" lvl="0" indent="-172549" algn="l" rtl="0">
                <a:spcBef>
                  <a:spcPts val="0"/>
                </a:spcBef>
                <a:spcAft>
                  <a:spcPts val="0"/>
                </a:spcAft>
                <a:buClr>
                  <a:srgbClr val="F2F2F2"/>
                </a:buClr>
                <a:buSzPts val="1300"/>
                <a:buFont typeface="Comfortaa"/>
                <a:buChar char="●"/>
              </a:pPr>
              <a:r>
                <a:rPr lang="ru-RU" sz="1300">
                  <a:solidFill>
                    <a:srgbClr val="F2F2F2"/>
                  </a:solidFill>
                  <a:latin typeface="Comfortaa"/>
                  <a:ea typeface="Comfortaa"/>
                  <a:cs typeface="Comfortaa"/>
                  <a:sym typeface="Comfortaa"/>
                </a:rPr>
                <a:t>Написать код для сбора данных из базового задания</a:t>
              </a:r>
              <a:endParaRPr sz="1100">
                <a:latin typeface="Comfortaa"/>
                <a:ea typeface="Comfortaa"/>
                <a:cs typeface="Comfortaa"/>
                <a:sym typeface="Comfortaa"/>
              </a:endParaRPr>
            </a:p>
            <a:p>
              <a:pPr marL="269999" marR="0" lvl="0" indent="-172549" algn="l" rtl="0">
                <a:spcBef>
                  <a:spcPts val="0"/>
                </a:spcBef>
                <a:spcAft>
                  <a:spcPts val="0"/>
                </a:spcAft>
                <a:buClr>
                  <a:srgbClr val="F2F2F2"/>
                </a:buClr>
                <a:buSzPts val="1300"/>
                <a:buFont typeface="Comfortaa"/>
                <a:buChar char="●"/>
              </a:pPr>
              <a:r>
                <a:rPr lang="ru-RU" sz="1300">
                  <a:solidFill>
                    <a:srgbClr val="F2F2F2"/>
                  </a:solidFill>
                  <a:latin typeface="Comfortaa"/>
                  <a:ea typeface="Comfortaa"/>
                  <a:cs typeface="Comfortaa"/>
                  <a:sym typeface="Comfortaa"/>
                </a:rPr>
                <a:t>Написать код для собственной полезной нагрузки</a:t>
              </a:r>
              <a:endParaRPr sz="1100">
                <a:latin typeface="Comfortaa"/>
                <a:ea typeface="Comfortaa"/>
                <a:cs typeface="Comfortaa"/>
                <a:sym typeface="Comfortaa"/>
              </a:endParaRPr>
            </a:p>
            <a:p>
              <a:pPr marL="269999" marR="0" lvl="0" indent="-172549" algn="l" rtl="0">
                <a:spcBef>
                  <a:spcPts val="0"/>
                </a:spcBef>
                <a:spcAft>
                  <a:spcPts val="0"/>
                </a:spcAft>
                <a:buClr>
                  <a:srgbClr val="F2F2F2"/>
                </a:buClr>
                <a:buSzPts val="1300"/>
                <a:buFont typeface="Comfortaa"/>
                <a:buChar char="●"/>
              </a:pPr>
              <a:r>
                <a:rPr lang="ru-RU" sz="1300">
                  <a:solidFill>
                    <a:srgbClr val="F2F2F2"/>
                  </a:solidFill>
                  <a:latin typeface="Comfortaa"/>
                  <a:ea typeface="Comfortaa"/>
                  <a:cs typeface="Comfortaa"/>
                  <a:sym typeface="Comfortaa"/>
                </a:rPr>
                <a:t>Разработать систему амортизации для яйца</a:t>
              </a:r>
              <a:endParaRPr sz="11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pic>
        <p:nvPicPr>
          <p:cNvPr id="124" name="Google Shape;12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31910" y="1778660"/>
            <a:ext cx="1224136" cy="1224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16296" y="3580340"/>
            <a:ext cx="1080517" cy="10805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" name="Google Shape;126;p5"/>
          <p:cNvGrpSpPr/>
          <p:nvPr/>
        </p:nvGrpSpPr>
        <p:grpSpPr>
          <a:xfrm>
            <a:off x="8388424" y="4403955"/>
            <a:ext cx="724382" cy="670505"/>
            <a:chOff x="8388424" y="4403955"/>
            <a:chExt cx="724382" cy="670505"/>
          </a:xfrm>
        </p:grpSpPr>
        <p:pic>
          <p:nvPicPr>
            <p:cNvPr id="127" name="Google Shape;127;p5"/>
            <p:cNvPicPr preferRelativeResize="0"/>
            <p:nvPr/>
          </p:nvPicPr>
          <p:blipFill rotWithShape="1">
            <a:blip r:embed="rId6">
              <a:alphaModFix/>
            </a:blip>
            <a:srcRect b="76259"/>
            <a:stretch/>
          </p:blipFill>
          <p:spPr>
            <a:xfrm>
              <a:off x="8388424" y="4403955"/>
              <a:ext cx="724382" cy="6705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8" name="Google Shape;128;p5"/>
            <p:cNvSpPr txBox="1"/>
            <p:nvPr/>
          </p:nvSpPr>
          <p:spPr>
            <a:xfrm>
              <a:off x="8604448" y="4578682"/>
              <a:ext cx="3600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 dirty="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"/>
          <p:cNvPicPr preferRelativeResize="0"/>
          <p:nvPr/>
        </p:nvPicPr>
        <p:blipFill rotWithShape="1">
          <a:blip r:embed="rId3">
            <a:alphaModFix/>
          </a:blip>
          <a:srcRect l="51674" t="56116" r="40245" b="21810"/>
          <a:stretch/>
        </p:blipFill>
        <p:spPr>
          <a:xfrm>
            <a:off x="4368710" y="3279665"/>
            <a:ext cx="421207" cy="61094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"/>
          <p:cNvSpPr/>
          <p:nvPr/>
        </p:nvSpPr>
        <p:spPr>
          <a:xfrm>
            <a:off x="1272877" y="624609"/>
            <a:ext cx="7806829" cy="4521474"/>
          </a:xfrm>
          <a:custGeom>
            <a:avLst/>
            <a:gdLst/>
            <a:ahLst/>
            <a:cxnLst/>
            <a:rect l="l" t="t" r="r" b="b"/>
            <a:pathLst>
              <a:path w="7806829" h="4590329" extrusionOk="0">
                <a:moveTo>
                  <a:pt x="1048842" y="918441"/>
                </a:moveTo>
                <a:cubicBezTo>
                  <a:pt x="1088728" y="923799"/>
                  <a:pt x="1128614" y="929157"/>
                  <a:pt x="1184573" y="947016"/>
                </a:cubicBezTo>
                <a:cubicBezTo>
                  <a:pt x="1240532" y="964875"/>
                  <a:pt x="1304826" y="1020835"/>
                  <a:pt x="1384598" y="1025597"/>
                </a:cubicBezTo>
                <a:cubicBezTo>
                  <a:pt x="1464370" y="1030359"/>
                  <a:pt x="1539379" y="979163"/>
                  <a:pt x="1663204" y="975591"/>
                </a:cubicBezTo>
                <a:cubicBezTo>
                  <a:pt x="1787029" y="972019"/>
                  <a:pt x="1987054" y="1007738"/>
                  <a:pt x="2127548" y="1004166"/>
                </a:cubicBezTo>
                <a:cubicBezTo>
                  <a:pt x="2268042" y="1000594"/>
                  <a:pt x="2356148" y="947016"/>
                  <a:pt x="2506167" y="954160"/>
                </a:cubicBezTo>
                <a:cubicBezTo>
                  <a:pt x="2656186" y="961304"/>
                  <a:pt x="2770486" y="1044648"/>
                  <a:pt x="3027661" y="1047029"/>
                </a:cubicBezTo>
                <a:cubicBezTo>
                  <a:pt x="3284836" y="1049410"/>
                  <a:pt x="3744417" y="976781"/>
                  <a:pt x="4049217" y="968447"/>
                </a:cubicBezTo>
                <a:cubicBezTo>
                  <a:pt x="4354017" y="960113"/>
                  <a:pt x="4574283" y="1004166"/>
                  <a:pt x="4856461" y="997022"/>
                </a:cubicBezTo>
                <a:cubicBezTo>
                  <a:pt x="5138639" y="989878"/>
                  <a:pt x="5742286" y="925585"/>
                  <a:pt x="5742286" y="925585"/>
                </a:cubicBezTo>
                <a:cubicBezTo>
                  <a:pt x="5957789" y="907726"/>
                  <a:pt x="6017320" y="907725"/>
                  <a:pt x="6149479" y="889866"/>
                </a:cubicBezTo>
                <a:cubicBezTo>
                  <a:pt x="6281638" y="872007"/>
                  <a:pt x="6386414" y="852957"/>
                  <a:pt x="6535242" y="818429"/>
                </a:cubicBezTo>
                <a:cubicBezTo>
                  <a:pt x="6684070" y="783901"/>
                  <a:pt x="6892429" y="735084"/>
                  <a:pt x="7042448" y="682697"/>
                </a:cubicBezTo>
                <a:cubicBezTo>
                  <a:pt x="7192467" y="630309"/>
                  <a:pt x="7357963" y="586257"/>
                  <a:pt x="7435354" y="504104"/>
                </a:cubicBezTo>
                <a:cubicBezTo>
                  <a:pt x="7512745" y="421951"/>
                  <a:pt x="7529414" y="273123"/>
                  <a:pt x="7506792" y="189779"/>
                </a:cubicBezTo>
                <a:cubicBezTo>
                  <a:pt x="7484170" y="106435"/>
                  <a:pt x="7391301" y="21900"/>
                  <a:pt x="7299623" y="4041"/>
                </a:cubicBezTo>
                <a:cubicBezTo>
                  <a:pt x="7207945" y="-13818"/>
                  <a:pt x="7040067" y="30235"/>
                  <a:pt x="6956723" y="82622"/>
                </a:cubicBezTo>
                <a:cubicBezTo>
                  <a:pt x="6873379" y="135009"/>
                  <a:pt x="6800752" y="204066"/>
                  <a:pt x="6799561" y="318366"/>
                </a:cubicBezTo>
                <a:cubicBezTo>
                  <a:pt x="6798370" y="432666"/>
                  <a:pt x="6860282" y="651741"/>
                  <a:pt x="6949579" y="768422"/>
                </a:cubicBezTo>
                <a:cubicBezTo>
                  <a:pt x="7038876" y="885103"/>
                  <a:pt x="7215089" y="931538"/>
                  <a:pt x="7335342" y="1018454"/>
                </a:cubicBezTo>
                <a:cubicBezTo>
                  <a:pt x="7455595" y="1105370"/>
                  <a:pt x="7655620" y="1186332"/>
                  <a:pt x="7671098" y="1289916"/>
                </a:cubicBezTo>
                <a:cubicBezTo>
                  <a:pt x="7686576" y="1393500"/>
                  <a:pt x="7522270" y="1569713"/>
                  <a:pt x="7428211" y="1639960"/>
                </a:cubicBezTo>
                <a:cubicBezTo>
                  <a:pt x="7334152" y="1710207"/>
                  <a:pt x="7201992" y="1725685"/>
                  <a:pt x="7106742" y="1711397"/>
                </a:cubicBezTo>
                <a:cubicBezTo>
                  <a:pt x="7011492" y="1697110"/>
                  <a:pt x="6888858" y="1607813"/>
                  <a:pt x="6856711" y="1554235"/>
                </a:cubicBezTo>
                <a:cubicBezTo>
                  <a:pt x="6824564" y="1500657"/>
                  <a:pt x="6866236" y="1414932"/>
                  <a:pt x="6913861" y="1389929"/>
                </a:cubicBezTo>
                <a:cubicBezTo>
                  <a:pt x="6961486" y="1364926"/>
                  <a:pt x="7079358" y="1364926"/>
                  <a:pt x="7142461" y="1404216"/>
                </a:cubicBezTo>
                <a:cubicBezTo>
                  <a:pt x="7205564" y="1443506"/>
                  <a:pt x="7266285" y="1543519"/>
                  <a:pt x="7292479" y="1625672"/>
                </a:cubicBezTo>
                <a:cubicBezTo>
                  <a:pt x="7318673" y="1707825"/>
                  <a:pt x="7334151" y="1805457"/>
                  <a:pt x="7299623" y="1897135"/>
                </a:cubicBezTo>
                <a:cubicBezTo>
                  <a:pt x="7265095" y="1988813"/>
                  <a:pt x="7200802" y="2099541"/>
                  <a:pt x="7085311" y="2175741"/>
                </a:cubicBezTo>
                <a:cubicBezTo>
                  <a:pt x="6969820" y="2251941"/>
                  <a:pt x="6722170" y="2287660"/>
                  <a:pt x="6606679" y="2354335"/>
                </a:cubicBezTo>
                <a:cubicBezTo>
                  <a:pt x="6491188" y="2421010"/>
                  <a:pt x="6479282" y="2524594"/>
                  <a:pt x="6392367" y="2575791"/>
                </a:cubicBezTo>
                <a:cubicBezTo>
                  <a:pt x="6305452" y="2626988"/>
                  <a:pt x="6231633" y="2672232"/>
                  <a:pt x="6085186" y="2661516"/>
                </a:cubicBezTo>
                <a:cubicBezTo>
                  <a:pt x="5938739" y="2650800"/>
                  <a:pt x="5673230" y="2538881"/>
                  <a:pt x="5513686" y="2511497"/>
                </a:cubicBezTo>
                <a:cubicBezTo>
                  <a:pt x="5354142" y="2484113"/>
                  <a:pt x="5277942" y="2494829"/>
                  <a:pt x="5127923" y="2497210"/>
                </a:cubicBezTo>
                <a:cubicBezTo>
                  <a:pt x="4977904" y="2499591"/>
                  <a:pt x="4776689" y="2537691"/>
                  <a:pt x="4613573" y="2525785"/>
                </a:cubicBezTo>
                <a:cubicBezTo>
                  <a:pt x="4450457" y="2513879"/>
                  <a:pt x="4296866" y="2446013"/>
                  <a:pt x="4149229" y="2425772"/>
                </a:cubicBezTo>
                <a:cubicBezTo>
                  <a:pt x="4001592" y="2405531"/>
                  <a:pt x="3893245" y="2397197"/>
                  <a:pt x="3727748" y="2404341"/>
                </a:cubicBezTo>
                <a:cubicBezTo>
                  <a:pt x="3562251" y="2411485"/>
                  <a:pt x="3341985" y="2465063"/>
                  <a:pt x="3156248" y="2468635"/>
                </a:cubicBezTo>
                <a:cubicBezTo>
                  <a:pt x="2970511" y="2472207"/>
                  <a:pt x="2794298" y="2434106"/>
                  <a:pt x="2613323" y="2425772"/>
                </a:cubicBezTo>
                <a:cubicBezTo>
                  <a:pt x="2432348" y="2417438"/>
                  <a:pt x="2070398" y="2418629"/>
                  <a:pt x="2070398" y="2418629"/>
                </a:cubicBezTo>
                <a:lnTo>
                  <a:pt x="1155998" y="2425772"/>
                </a:lnTo>
                <a:cubicBezTo>
                  <a:pt x="932160" y="2435297"/>
                  <a:pt x="888107" y="2474588"/>
                  <a:pt x="727373" y="2475779"/>
                </a:cubicBezTo>
                <a:cubicBezTo>
                  <a:pt x="566639" y="2476970"/>
                  <a:pt x="297558" y="2350763"/>
                  <a:pt x="191592" y="2432916"/>
                </a:cubicBezTo>
                <a:cubicBezTo>
                  <a:pt x="85626" y="2515069"/>
                  <a:pt x="36810" y="2807963"/>
                  <a:pt x="91579" y="2968697"/>
                </a:cubicBezTo>
                <a:cubicBezTo>
                  <a:pt x="146348" y="3129431"/>
                  <a:pt x="482104" y="3224681"/>
                  <a:pt x="520204" y="3397322"/>
                </a:cubicBezTo>
                <a:cubicBezTo>
                  <a:pt x="558304" y="3569963"/>
                  <a:pt x="393998" y="3890241"/>
                  <a:pt x="320179" y="4004541"/>
                </a:cubicBezTo>
                <a:cubicBezTo>
                  <a:pt x="246360" y="4118841"/>
                  <a:pt x="129679" y="4097409"/>
                  <a:pt x="77292" y="4083122"/>
                </a:cubicBezTo>
                <a:cubicBezTo>
                  <a:pt x="24905" y="4068835"/>
                  <a:pt x="-15577" y="3972394"/>
                  <a:pt x="5854" y="3918816"/>
                </a:cubicBezTo>
                <a:cubicBezTo>
                  <a:pt x="27285" y="3865238"/>
                  <a:pt x="124916" y="3793801"/>
                  <a:pt x="205879" y="3761654"/>
                </a:cubicBezTo>
                <a:cubicBezTo>
                  <a:pt x="286841" y="3729507"/>
                  <a:pt x="391616" y="3761654"/>
                  <a:pt x="491629" y="3725935"/>
                </a:cubicBezTo>
                <a:cubicBezTo>
                  <a:pt x="591641" y="3690216"/>
                  <a:pt x="669032" y="3585441"/>
                  <a:pt x="805954" y="3547341"/>
                </a:cubicBezTo>
                <a:cubicBezTo>
                  <a:pt x="942876" y="3509241"/>
                  <a:pt x="1169095" y="3516385"/>
                  <a:pt x="1313161" y="3497335"/>
                </a:cubicBezTo>
                <a:cubicBezTo>
                  <a:pt x="1457227" y="3478285"/>
                  <a:pt x="1567954" y="3480666"/>
                  <a:pt x="1670348" y="3433041"/>
                </a:cubicBezTo>
                <a:cubicBezTo>
                  <a:pt x="1772742" y="3385416"/>
                  <a:pt x="1892995" y="3268735"/>
                  <a:pt x="1927523" y="3211585"/>
                </a:cubicBezTo>
                <a:cubicBezTo>
                  <a:pt x="1962051" y="3154435"/>
                  <a:pt x="1920379" y="3106810"/>
                  <a:pt x="1877517" y="3090141"/>
                </a:cubicBezTo>
                <a:cubicBezTo>
                  <a:pt x="1834655" y="3073472"/>
                  <a:pt x="1719164" y="3092522"/>
                  <a:pt x="1670348" y="3111572"/>
                </a:cubicBezTo>
                <a:cubicBezTo>
                  <a:pt x="1621532" y="3130622"/>
                  <a:pt x="1578670" y="3149672"/>
                  <a:pt x="1584623" y="3204441"/>
                </a:cubicBezTo>
                <a:cubicBezTo>
                  <a:pt x="1590576" y="3259210"/>
                  <a:pt x="1602483" y="3321123"/>
                  <a:pt x="1706067" y="3440185"/>
                </a:cubicBezTo>
                <a:cubicBezTo>
                  <a:pt x="1809651" y="3559248"/>
                  <a:pt x="1982292" y="3835472"/>
                  <a:pt x="2206129" y="3918816"/>
                </a:cubicBezTo>
                <a:cubicBezTo>
                  <a:pt x="2429966" y="4002160"/>
                  <a:pt x="3049092" y="3940247"/>
                  <a:pt x="3049092" y="3940247"/>
                </a:cubicBezTo>
                <a:cubicBezTo>
                  <a:pt x="3245545" y="3945009"/>
                  <a:pt x="3264595" y="3953344"/>
                  <a:pt x="3384848" y="3947391"/>
                </a:cubicBezTo>
                <a:cubicBezTo>
                  <a:pt x="3505101" y="3941438"/>
                  <a:pt x="3618211" y="3908101"/>
                  <a:pt x="3770611" y="3904529"/>
                </a:cubicBezTo>
                <a:cubicBezTo>
                  <a:pt x="3923011" y="3900957"/>
                  <a:pt x="4084936" y="3930722"/>
                  <a:pt x="4299248" y="3925960"/>
                </a:cubicBezTo>
                <a:cubicBezTo>
                  <a:pt x="4513560" y="3921198"/>
                  <a:pt x="4796930" y="3864048"/>
                  <a:pt x="5056486" y="3875954"/>
                </a:cubicBezTo>
                <a:cubicBezTo>
                  <a:pt x="5316042" y="3887860"/>
                  <a:pt x="5632749" y="4004541"/>
                  <a:pt x="5856586" y="3997397"/>
                </a:cubicBezTo>
                <a:cubicBezTo>
                  <a:pt x="6080423" y="3990253"/>
                  <a:pt x="6214964" y="3853331"/>
                  <a:pt x="6399511" y="3833091"/>
                </a:cubicBezTo>
                <a:cubicBezTo>
                  <a:pt x="6584058" y="3812851"/>
                  <a:pt x="6768605" y="3852142"/>
                  <a:pt x="6963867" y="3875954"/>
                </a:cubicBezTo>
                <a:cubicBezTo>
                  <a:pt x="7159129" y="3899766"/>
                  <a:pt x="7430592" y="3856904"/>
                  <a:pt x="7571086" y="3975966"/>
                </a:cubicBezTo>
                <a:cubicBezTo>
                  <a:pt x="7711580" y="4095028"/>
                  <a:pt x="7759204" y="4342678"/>
                  <a:pt x="7806829" y="4590329"/>
                </a:cubicBezTo>
              </a:path>
            </a:pathLst>
          </a:custGeom>
          <a:noFill/>
          <a:ln w="25400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"/>
          <p:cNvSpPr txBox="1">
            <a:spLocks noGrp="1"/>
          </p:cNvSpPr>
          <p:nvPr>
            <p:ph type="title"/>
          </p:nvPr>
        </p:nvSpPr>
        <p:spPr>
          <a:xfrm>
            <a:off x="1369877" y="40153"/>
            <a:ext cx="67689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Calibri"/>
              <a:buNone/>
            </a:pPr>
            <a:r>
              <a:rPr lang="ru-RU" sz="4000" b="1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Техническое задание</a:t>
            </a:r>
            <a:r>
              <a:rPr lang="ru-RU" sz="4000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4000">
              <a:solidFill>
                <a:srgbClr val="7030A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36" name="Google Shape;13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512" y="1325207"/>
            <a:ext cx="973574" cy="379588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"/>
          <p:cNvSpPr txBox="1"/>
          <p:nvPr/>
        </p:nvSpPr>
        <p:spPr>
          <a:xfrm>
            <a:off x="1641656" y="1139875"/>
            <a:ext cx="6768900" cy="14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i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8" name="Google Shape;138;p2"/>
          <p:cNvGrpSpPr/>
          <p:nvPr/>
        </p:nvGrpSpPr>
        <p:grpSpPr>
          <a:xfrm>
            <a:off x="1867645" y="945930"/>
            <a:ext cx="5433804" cy="1305905"/>
            <a:chOff x="1867645" y="945930"/>
            <a:chExt cx="5433804" cy="1305905"/>
          </a:xfrm>
        </p:grpSpPr>
        <p:grpSp>
          <p:nvGrpSpPr>
            <p:cNvPr id="139" name="Google Shape;139;p2"/>
            <p:cNvGrpSpPr/>
            <p:nvPr/>
          </p:nvGrpSpPr>
          <p:grpSpPr>
            <a:xfrm>
              <a:off x="1867645" y="945930"/>
              <a:ext cx="1325615" cy="1305905"/>
              <a:chOff x="3078579" y="2805866"/>
              <a:chExt cx="973500" cy="963910"/>
            </a:xfrm>
          </p:grpSpPr>
          <p:sp>
            <p:nvSpPr>
              <p:cNvPr id="140" name="Google Shape;140;p2"/>
              <p:cNvSpPr/>
              <p:nvPr/>
            </p:nvSpPr>
            <p:spPr>
              <a:xfrm>
                <a:off x="3078579" y="2805866"/>
                <a:ext cx="973500" cy="9234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2"/>
              <p:cNvSpPr txBox="1"/>
              <p:nvPr/>
            </p:nvSpPr>
            <p:spPr>
              <a:xfrm>
                <a:off x="3241330" y="2938776"/>
                <a:ext cx="648000" cy="83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4800" b="1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1</a:t>
                </a:r>
                <a:endParaRPr/>
              </a:p>
            </p:txBody>
          </p:sp>
        </p:grpSp>
        <p:sp>
          <p:nvSpPr>
            <p:cNvPr id="142" name="Google Shape;142;p2"/>
            <p:cNvSpPr/>
            <p:nvPr/>
          </p:nvSpPr>
          <p:spPr>
            <a:xfrm>
              <a:off x="2532407" y="946019"/>
              <a:ext cx="4752600" cy="1251000"/>
            </a:xfrm>
            <a:prstGeom prst="roundRect">
              <a:avLst>
                <a:gd name="adj" fmla="val 10850"/>
              </a:avLst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532407" y="946017"/>
              <a:ext cx="943200" cy="1251000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"/>
            <p:cNvSpPr txBox="1"/>
            <p:nvPr/>
          </p:nvSpPr>
          <p:spPr>
            <a:xfrm>
              <a:off x="2658049" y="1131700"/>
              <a:ext cx="46434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Успешно доставить на высоту не менее 200 метров с помощью возвращаемой модели ракеты полезную нагрузку</a:t>
              </a:r>
              <a:endParaRPr/>
            </a:p>
          </p:txBody>
        </p:sp>
      </p:grpSp>
      <p:grpSp>
        <p:nvGrpSpPr>
          <p:cNvPr id="145" name="Google Shape;145;p2"/>
          <p:cNvGrpSpPr/>
          <p:nvPr/>
        </p:nvGrpSpPr>
        <p:grpSpPr>
          <a:xfrm>
            <a:off x="1694833" y="2527007"/>
            <a:ext cx="5494977" cy="1012527"/>
            <a:chOff x="1669683" y="2403507"/>
            <a:chExt cx="5494977" cy="1012527"/>
          </a:xfrm>
        </p:grpSpPr>
        <p:sp>
          <p:nvSpPr>
            <p:cNvPr id="146" name="Google Shape;146;p2"/>
            <p:cNvSpPr/>
            <p:nvPr/>
          </p:nvSpPr>
          <p:spPr>
            <a:xfrm>
              <a:off x="5928170" y="2403507"/>
              <a:ext cx="1108800" cy="1012527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"/>
            <p:cNvSpPr txBox="1"/>
            <p:nvPr/>
          </p:nvSpPr>
          <p:spPr>
            <a:xfrm>
              <a:off x="6426660" y="2456675"/>
              <a:ext cx="7380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4800" b="1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dirty="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669683" y="2403507"/>
              <a:ext cx="4752600" cy="1012500"/>
            </a:xfrm>
            <a:prstGeom prst="roundRect">
              <a:avLst>
                <a:gd name="adj" fmla="val 11288"/>
              </a:avLst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506963" y="2407713"/>
              <a:ext cx="943200" cy="1008300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"/>
            <p:cNvSpPr txBox="1"/>
            <p:nvPr/>
          </p:nvSpPr>
          <p:spPr>
            <a:xfrm>
              <a:off x="1806802" y="2568715"/>
              <a:ext cx="46434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Успешно приземлить и найти полезную нагрузку</a:t>
              </a:r>
              <a:endParaRPr/>
            </a:p>
          </p:txBody>
        </p:sp>
      </p:grpSp>
      <p:grpSp>
        <p:nvGrpSpPr>
          <p:cNvPr id="151" name="Google Shape;151;p2"/>
          <p:cNvGrpSpPr/>
          <p:nvPr/>
        </p:nvGrpSpPr>
        <p:grpSpPr>
          <a:xfrm>
            <a:off x="3768910" y="3814762"/>
            <a:ext cx="5396152" cy="1129921"/>
            <a:chOff x="3768910" y="3814762"/>
            <a:chExt cx="5396152" cy="1129921"/>
          </a:xfrm>
        </p:grpSpPr>
        <p:grpSp>
          <p:nvGrpSpPr>
            <p:cNvPr id="152" name="Google Shape;152;p2"/>
            <p:cNvGrpSpPr/>
            <p:nvPr/>
          </p:nvGrpSpPr>
          <p:grpSpPr>
            <a:xfrm>
              <a:off x="3768910" y="3816908"/>
              <a:ext cx="1106577" cy="1127775"/>
              <a:chOff x="2812862" y="2777661"/>
              <a:chExt cx="973500" cy="936379"/>
            </a:xfrm>
          </p:grpSpPr>
          <p:sp>
            <p:nvSpPr>
              <p:cNvPr id="153" name="Google Shape;153;p2"/>
              <p:cNvSpPr/>
              <p:nvPr/>
            </p:nvSpPr>
            <p:spPr>
              <a:xfrm>
                <a:off x="2812862" y="2777661"/>
                <a:ext cx="973500" cy="92340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2"/>
              <p:cNvSpPr txBox="1"/>
              <p:nvPr/>
            </p:nvSpPr>
            <p:spPr>
              <a:xfrm>
                <a:off x="2928928" y="2883040"/>
                <a:ext cx="648000" cy="83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4800" b="1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3</a:t>
                </a:r>
                <a:endParaRPr/>
              </a:p>
            </p:txBody>
          </p:sp>
        </p:grpSp>
        <p:sp>
          <p:nvSpPr>
            <p:cNvPr id="155" name="Google Shape;155;p2"/>
            <p:cNvSpPr/>
            <p:nvPr/>
          </p:nvSpPr>
          <p:spPr>
            <a:xfrm>
              <a:off x="4376755" y="3815848"/>
              <a:ext cx="4532100" cy="1112100"/>
            </a:xfrm>
            <a:prstGeom prst="roundRect">
              <a:avLst>
                <a:gd name="adj" fmla="val 10278"/>
              </a:avLst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368710" y="3814762"/>
              <a:ext cx="943200" cy="1112100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"/>
            <p:cNvSpPr txBox="1"/>
            <p:nvPr/>
          </p:nvSpPr>
          <p:spPr>
            <a:xfrm>
              <a:off x="4521662" y="4080789"/>
              <a:ext cx="46434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Измерить давление и температуру в процессе полёта</a:t>
              </a:r>
              <a:endParaRPr/>
            </a:p>
          </p:txBody>
        </p:sp>
      </p:grpSp>
      <p:grpSp>
        <p:nvGrpSpPr>
          <p:cNvPr id="158" name="Google Shape;158;p2"/>
          <p:cNvGrpSpPr/>
          <p:nvPr/>
        </p:nvGrpSpPr>
        <p:grpSpPr>
          <a:xfrm>
            <a:off x="8388424" y="4403955"/>
            <a:ext cx="724382" cy="670506"/>
            <a:chOff x="8388424" y="4403955"/>
            <a:chExt cx="724382" cy="670506"/>
          </a:xfrm>
        </p:grpSpPr>
        <p:pic>
          <p:nvPicPr>
            <p:cNvPr id="159" name="Google Shape;159;p2"/>
            <p:cNvPicPr preferRelativeResize="0"/>
            <p:nvPr/>
          </p:nvPicPr>
          <p:blipFill rotWithShape="1">
            <a:blip r:embed="rId5">
              <a:alphaModFix/>
            </a:blip>
            <a:srcRect b="76258"/>
            <a:stretch/>
          </p:blipFill>
          <p:spPr>
            <a:xfrm>
              <a:off x="8388424" y="4403955"/>
              <a:ext cx="724382" cy="6705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0" name="Google Shape;160;p2"/>
            <p:cNvSpPr txBox="1"/>
            <p:nvPr/>
          </p:nvSpPr>
          <p:spPr>
            <a:xfrm>
              <a:off x="8604448" y="4578682"/>
              <a:ext cx="3600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4</a:t>
              </a:r>
              <a:endParaRPr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161" name="Google Shape;161;p2"/>
          <p:cNvPicPr preferRelativeResize="0"/>
          <p:nvPr/>
        </p:nvPicPr>
        <p:blipFill rotWithShape="1">
          <a:blip r:embed="rId6">
            <a:alphaModFix/>
          </a:blip>
          <a:srcRect l="78158" t="64224" r="7379" b="16891"/>
          <a:stretch/>
        </p:blipFill>
        <p:spPr>
          <a:xfrm rot="3553362">
            <a:off x="8286125" y="3098103"/>
            <a:ext cx="727401" cy="500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"/>
          <p:cNvPicPr preferRelativeResize="0"/>
          <p:nvPr/>
        </p:nvPicPr>
        <p:blipFill rotWithShape="1">
          <a:blip r:embed="rId6">
            <a:alphaModFix/>
          </a:blip>
          <a:srcRect l="87907" t="30498" r="871" b="58164"/>
          <a:stretch/>
        </p:blipFill>
        <p:spPr>
          <a:xfrm rot="-1041600">
            <a:off x="1251924" y="1119657"/>
            <a:ext cx="564430" cy="3002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"/>
          <p:cNvPicPr preferRelativeResize="0"/>
          <p:nvPr/>
        </p:nvPicPr>
        <p:blipFill rotWithShape="1">
          <a:blip r:embed="rId6">
            <a:alphaModFix/>
          </a:blip>
          <a:srcRect l="25729" t="56050" r="64621" b="21035"/>
          <a:stretch/>
        </p:blipFill>
        <p:spPr>
          <a:xfrm rot="79846">
            <a:off x="2153946" y="4297918"/>
            <a:ext cx="485310" cy="606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"/>
          <p:cNvPicPr preferRelativeResize="0"/>
          <p:nvPr/>
        </p:nvPicPr>
        <p:blipFill rotWithShape="1">
          <a:blip r:embed="rId3">
            <a:alphaModFix/>
          </a:blip>
          <a:srcRect l="73171" t="81958" r="19608" b="-8734"/>
          <a:stretch/>
        </p:blipFill>
        <p:spPr>
          <a:xfrm>
            <a:off x="8249462" y="700832"/>
            <a:ext cx="376384" cy="74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 l="89328" t="5369" r="1753" b="76630"/>
          <a:stretch/>
        </p:blipFill>
        <p:spPr>
          <a:xfrm>
            <a:off x="7269917" y="2270020"/>
            <a:ext cx="464855" cy="49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"/>
          <p:cNvPicPr preferRelativeResize="0"/>
          <p:nvPr/>
        </p:nvPicPr>
        <p:blipFill rotWithShape="1">
          <a:blip r:embed="rId3">
            <a:alphaModFix/>
          </a:blip>
          <a:srcRect l="89329" t="5369" r="1752" b="76631"/>
          <a:stretch/>
        </p:blipFill>
        <p:spPr>
          <a:xfrm>
            <a:off x="7269917" y="2270020"/>
            <a:ext cx="464854" cy="49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"/>
          <p:cNvPicPr preferRelativeResize="0"/>
          <p:nvPr/>
        </p:nvPicPr>
        <p:blipFill rotWithShape="1">
          <a:blip r:embed="rId4">
            <a:alphaModFix/>
          </a:blip>
          <a:srcRect l="78158" t="64225" r="7379" b="16890"/>
          <a:stretch/>
        </p:blipFill>
        <p:spPr>
          <a:xfrm rot="3553356">
            <a:off x="8286689" y="2946067"/>
            <a:ext cx="727401" cy="500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"/>
          <p:cNvPicPr preferRelativeResize="0"/>
          <p:nvPr/>
        </p:nvPicPr>
        <p:blipFill rotWithShape="1">
          <a:blip r:embed="rId3">
            <a:alphaModFix/>
          </a:blip>
          <a:srcRect l="51674" t="56116" r="40246" b="21811"/>
          <a:stretch/>
        </p:blipFill>
        <p:spPr>
          <a:xfrm>
            <a:off x="4317671" y="3184262"/>
            <a:ext cx="421207" cy="61094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"/>
          <p:cNvSpPr/>
          <p:nvPr/>
        </p:nvSpPr>
        <p:spPr>
          <a:xfrm rot="10800000">
            <a:off x="1219928" y="851542"/>
            <a:ext cx="7884897" cy="4291958"/>
          </a:xfrm>
          <a:custGeom>
            <a:avLst/>
            <a:gdLst/>
            <a:ahLst/>
            <a:cxnLst/>
            <a:rect l="l" t="t" r="r" b="b"/>
            <a:pathLst>
              <a:path w="7806829" h="4590329" extrusionOk="0">
                <a:moveTo>
                  <a:pt x="1048842" y="918441"/>
                </a:moveTo>
                <a:cubicBezTo>
                  <a:pt x="1088728" y="923799"/>
                  <a:pt x="1128614" y="929157"/>
                  <a:pt x="1184573" y="947016"/>
                </a:cubicBezTo>
                <a:cubicBezTo>
                  <a:pt x="1240532" y="964875"/>
                  <a:pt x="1304826" y="1020835"/>
                  <a:pt x="1384598" y="1025597"/>
                </a:cubicBezTo>
                <a:cubicBezTo>
                  <a:pt x="1464370" y="1030359"/>
                  <a:pt x="1539379" y="979163"/>
                  <a:pt x="1663204" y="975591"/>
                </a:cubicBezTo>
                <a:cubicBezTo>
                  <a:pt x="1787029" y="972019"/>
                  <a:pt x="1987054" y="1007738"/>
                  <a:pt x="2127548" y="1004166"/>
                </a:cubicBezTo>
                <a:cubicBezTo>
                  <a:pt x="2268042" y="1000594"/>
                  <a:pt x="2356148" y="947016"/>
                  <a:pt x="2506167" y="954160"/>
                </a:cubicBezTo>
                <a:cubicBezTo>
                  <a:pt x="2656186" y="961304"/>
                  <a:pt x="2770486" y="1044648"/>
                  <a:pt x="3027661" y="1047029"/>
                </a:cubicBezTo>
                <a:cubicBezTo>
                  <a:pt x="3284836" y="1049410"/>
                  <a:pt x="3744417" y="976781"/>
                  <a:pt x="4049217" y="968447"/>
                </a:cubicBezTo>
                <a:cubicBezTo>
                  <a:pt x="4354017" y="960113"/>
                  <a:pt x="4574283" y="1004166"/>
                  <a:pt x="4856461" y="997022"/>
                </a:cubicBezTo>
                <a:cubicBezTo>
                  <a:pt x="5138639" y="989878"/>
                  <a:pt x="5742286" y="925585"/>
                  <a:pt x="5742286" y="925585"/>
                </a:cubicBezTo>
                <a:cubicBezTo>
                  <a:pt x="5957789" y="907726"/>
                  <a:pt x="6017320" y="907725"/>
                  <a:pt x="6149479" y="889866"/>
                </a:cubicBezTo>
                <a:cubicBezTo>
                  <a:pt x="6281638" y="872007"/>
                  <a:pt x="6386414" y="852957"/>
                  <a:pt x="6535242" y="818429"/>
                </a:cubicBezTo>
                <a:cubicBezTo>
                  <a:pt x="6684070" y="783901"/>
                  <a:pt x="6892429" y="735084"/>
                  <a:pt x="7042448" y="682697"/>
                </a:cubicBezTo>
                <a:cubicBezTo>
                  <a:pt x="7192467" y="630309"/>
                  <a:pt x="7357963" y="586257"/>
                  <a:pt x="7435354" y="504104"/>
                </a:cubicBezTo>
                <a:cubicBezTo>
                  <a:pt x="7512745" y="421951"/>
                  <a:pt x="7529414" y="273123"/>
                  <a:pt x="7506792" y="189779"/>
                </a:cubicBezTo>
                <a:cubicBezTo>
                  <a:pt x="7484170" y="106435"/>
                  <a:pt x="7391301" y="21900"/>
                  <a:pt x="7299623" y="4041"/>
                </a:cubicBezTo>
                <a:cubicBezTo>
                  <a:pt x="7207945" y="-13818"/>
                  <a:pt x="7040067" y="30235"/>
                  <a:pt x="6956723" y="82622"/>
                </a:cubicBezTo>
                <a:cubicBezTo>
                  <a:pt x="6873379" y="135009"/>
                  <a:pt x="6800752" y="204066"/>
                  <a:pt x="6799561" y="318366"/>
                </a:cubicBezTo>
                <a:cubicBezTo>
                  <a:pt x="6798370" y="432666"/>
                  <a:pt x="6860282" y="651741"/>
                  <a:pt x="6949579" y="768422"/>
                </a:cubicBezTo>
                <a:cubicBezTo>
                  <a:pt x="7038876" y="885103"/>
                  <a:pt x="7215089" y="931538"/>
                  <a:pt x="7335342" y="1018454"/>
                </a:cubicBezTo>
                <a:cubicBezTo>
                  <a:pt x="7455595" y="1105370"/>
                  <a:pt x="7655620" y="1186332"/>
                  <a:pt x="7671098" y="1289916"/>
                </a:cubicBezTo>
                <a:cubicBezTo>
                  <a:pt x="7686576" y="1393500"/>
                  <a:pt x="7522270" y="1569713"/>
                  <a:pt x="7428211" y="1639960"/>
                </a:cubicBezTo>
                <a:cubicBezTo>
                  <a:pt x="7334152" y="1710207"/>
                  <a:pt x="7201992" y="1725685"/>
                  <a:pt x="7106742" y="1711397"/>
                </a:cubicBezTo>
                <a:cubicBezTo>
                  <a:pt x="7011492" y="1697110"/>
                  <a:pt x="6888858" y="1607813"/>
                  <a:pt x="6856711" y="1554235"/>
                </a:cubicBezTo>
                <a:cubicBezTo>
                  <a:pt x="6824564" y="1500657"/>
                  <a:pt x="6866236" y="1414932"/>
                  <a:pt x="6913861" y="1389929"/>
                </a:cubicBezTo>
                <a:cubicBezTo>
                  <a:pt x="6961486" y="1364926"/>
                  <a:pt x="7079358" y="1364926"/>
                  <a:pt x="7142461" y="1404216"/>
                </a:cubicBezTo>
                <a:cubicBezTo>
                  <a:pt x="7205564" y="1443506"/>
                  <a:pt x="7266285" y="1543519"/>
                  <a:pt x="7292479" y="1625672"/>
                </a:cubicBezTo>
                <a:cubicBezTo>
                  <a:pt x="7318673" y="1707825"/>
                  <a:pt x="7334151" y="1805457"/>
                  <a:pt x="7299623" y="1897135"/>
                </a:cubicBezTo>
                <a:cubicBezTo>
                  <a:pt x="7265095" y="1988813"/>
                  <a:pt x="7200802" y="2099541"/>
                  <a:pt x="7085311" y="2175741"/>
                </a:cubicBezTo>
                <a:cubicBezTo>
                  <a:pt x="6969820" y="2251941"/>
                  <a:pt x="6722170" y="2287660"/>
                  <a:pt x="6606679" y="2354335"/>
                </a:cubicBezTo>
                <a:cubicBezTo>
                  <a:pt x="6491188" y="2421010"/>
                  <a:pt x="6479282" y="2524594"/>
                  <a:pt x="6392367" y="2575791"/>
                </a:cubicBezTo>
                <a:cubicBezTo>
                  <a:pt x="6305452" y="2626988"/>
                  <a:pt x="6231633" y="2672232"/>
                  <a:pt x="6085186" y="2661516"/>
                </a:cubicBezTo>
                <a:cubicBezTo>
                  <a:pt x="5938739" y="2650800"/>
                  <a:pt x="5673230" y="2538881"/>
                  <a:pt x="5513686" y="2511497"/>
                </a:cubicBezTo>
                <a:cubicBezTo>
                  <a:pt x="5354142" y="2484113"/>
                  <a:pt x="5277942" y="2494829"/>
                  <a:pt x="5127923" y="2497210"/>
                </a:cubicBezTo>
                <a:cubicBezTo>
                  <a:pt x="4977904" y="2499591"/>
                  <a:pt x="4776689" y="2537691"/>
                  <a:pt x="4613573" y="2525785"/>
                </a:cubicBezTo>
                <a:cubicBezTo>
                  <a:pt x="4450457" y="2513879"/>
                  <a:pt x="4296866" y="2446013"/>
                  <a:pt x="4149229" y="2425772"/>
                </a:cubicBezTo>
                <a:cubicBezTo>
                  <a:pt x="4001592" y="2405531"/>
                  <a:pt x="3893245" y="2397197"/>
                  <a:pt x="3727748" y="2404341"/>
                </a:cubicBezTo>
                <a:cubicBezTo>
                  <a:pt x="3562251" y="2411485"/>
                  <a:pt x="3341985" y="2465063"/>
                  <a:pt x="3156248" y="2468635"/>
                </a:cubicBezTo>
                <a:cubicBezTo>
                  <a:pt x="2970511" y="2472207"/>
                  <a:pt x="2794298" y="2434106"/>
                  <a:pt x="2613323" y="2425772"/>
                </a:cubicBezTo>
                <a:cubicBezTo>
                  <a:pt x="2432348" y="2417438"/>
                  <a:pt x="2070398" y="2418629"/>
                  <a:pt x="2070398" y="2418629"/>
                </a:cubicBezTo>
                <a:lnTo>
                  <a:pt x="1155998" y="2425772"/>
                </a:lnTo>
                <a:cubicBezTo>
                  <a:pt x="932160" y="2435297"/>
                  <a:pt x="888107" y="2474588"/>
                  <a:pt x="727373" y="2475779"/>
                </a:cubicBezTo>
                <a:cubicBezTo>
                  <a:pt x="566639" y="2476970"/>
                  <a:pt x="297558" y="2350763"/>
                  <a:pt x="191592" y="2432916"/>
                </a:cubicBezTo>
                <a:cubicBezTo>
                  <a:pt x="85626" y="2515069"/>
                  <a:pt x="36810" y="2807963"/>
                  <a:pt x="91579" y="2968697"/>
                </a:cubicBezTo>
                <a:cubicBezTo>
                  <a:pt x="146348" y="3129431"/>
                  <a:pt x="482104" y="3224681"/>
                  <a:pt x="520204" y="3397322"/>
                </a:cubicBezTo>
                <a:cubicBezTo>
                  <a:pt x="558304" y="3569963"/>
                  <a:pt x="393998" y="3890241"/>
                  <a:pt x="320179" y="4004541"/>
                </a:cubicBezTo>
                <a:cubicBezTo>
                  <a:pt x="246360" y="4118841"/>
                  <a:pt x="129679" y="4097409"/>
                  <a:pt x="77292" y="4083122"/>
                </a:cubicBezTo>
                <a:cubicBezTo>
                  <a:pt x="24905" y="4068835"/>
                  <a:pt x="-15577" y="3972394"/>
                  <a:pt x="5854" y="3918816"/>
                </a:cubicBezTo>
                <a:cubicBezTo>
                  <a:pt x="27285" y="3865238"/>
                  <a:pt x="124916" y="3793801"/>
                  <a:pt x="205879" y="3761654"/>
                </a:cubicBezTo>
                <a:cubicBezTo>
                  <a:pt x="286841" y="3729507"/>
                  <a:pt x="391616" y="3761654"/>
                  <a:pt x="491629" y="3725935"/>
                </a:cubicBezTo>
                <a:cubicBezTo>
                  <a:pt x="591641" y="3690216"/>
                  <a:pt x="669032" y="3585441"/>
                  <a:pt x="805954" y="3547341"/>
                </a:cubicBezTo>
                <a:cubicBezTo>
                  <a:pt x="942876" y="3509241"/>
                  <a:pt x="1169095" y="3516385"/>
                  <a:pt x="1313161" y="3497335"/>
                </a:cubicBezTo>
                <a:cubicBezTo>
                  <a:pt x="1457227" y="3478285"/>
                  <a:pt x="1567954" y="3480666"/>
                  <a:pt x="1670348" y="3433041"/>
                </a:cubicBezTo>
                <a:cubicBezTo>
                  <a:pt x="1772742" y="3385416"/>
                  <a:pt x="1892995" y="3268735"/>
                  <a:pt x="1927523" y="3211585"/>
                </a:cubicBezTo>
                <a:cubicBezTo>
                  <a:pt x="1962051" y="3154435"/>
                  <a:pt x="1920379" y="3106810"/>
                  <a:pt x="1877517" y="3090141"/>
                </a:cubicBezTo>
                <a:cubicBezTo>
                  <a:pt x="1834655" y="3073472"/>
                  <a:pt x="1719164" y="3092522"/>
                  <a:pt x="1670348" y="3111572"/>
                </a:cubicBezTo>
                <a:cubicBezTo>
                  <a:pt x="1621532" y="3130622"/>
                  <a:pt x="1578670" y="3149672"/>
                  <a:pt x="1584623" y="3204441"/>
                </a:cubicBezTo>
                <a:cubicBezTo>
                  <a:pt x="1590576" y="3259210"/>
                  <a:pt x="1602483" y="3321123"/>
                  <a:pt x="1706067" y="3440185"/>
                </a:cubicBezTo>
                <a:cubicBezTo>
                  <a:pt x="1809651" y="3559248"/>
                  <a:pt x="1982292" y="3835472"/>
                  <a:pt x="2206129" y="3918816"/>
                </a:cubicBezTo>
                <a:cubicBezTo>
                  <a:pt x="2429966" y="4002160"/>
                  <a:pt x="3049092" y="3940247"/>
                  <a:pt x="3049092" y="3940247"/>
                </a:cubicBezTo>
                <a:cubicBezTo>
                  <a:pt x="3245545" y="3945009"/>
                  <a:pt x="3264595" y="3953344"/>
                  <a:pt x="3384848" y="3947391"/>
                </a:cubicBezTo>
                <a:cubicBezTo>
                  <a:pt x="3505101" y="3941438"/>
                  <a:pt x="3618211" y="3908101"/>
                  <a:pt x="3770611" y="3904529"/>
                </a:cubicBezTo>
                <a:cubicBezTo>
                  <a:pt x="3923011" y="3900957"/>
                  <a:pt x="4084936" y="3930722"/>
                  <a:pt x="4299248" y="3925960"/>
                </a:cubicBezTo>
                <a:cubicBezTo>
                  <a:pt x="4513560" y="3921198"/>
                  <a:pt x="4796930" y="3864048"/>
                  <a:pt x="5056486" y="3875954"/>
                </a:cubicBezTo>
                <a:cubicBezTo>
                  <a:pt x="5316042" y="3887860"/>
                  <a:pt x="5632749" y="4004541"/>
                  <a:pt x="5856586" y="3997397"/>
                </a:cubicBezTo>
                <a:cubicBezTo>
                  <a:pt x="6080423" y="3990253"/>
                  <a:pt x="6214964" y="3853331"/>
                  <a:pt x="6399511" y="3833091"/>
                </a:cubicBezTo>
                <a:cubicBezTo>
                  <a:pt x="6584058" y="3812851"/>
                  <a:pt x="6768605" y="3852142"/>
                  <a:pt x="6963867" y="3875954"/>
                </a:cubicBezTo>
                <a:cubicBezTo>
                  <a:pt x="7159129" y="3899766"/>
                  <a:pt x="7430592" y="3856904"/>
                  <a:pt x="7571086" y="3975966"/>
                </a:cubicBezTo>
                <a:cubicBezTo>
                  <a:pt x="7711580" y="4095028"/>
                  <a:pt x="7759204" y="4342678"/>
                  <a:pt x="7806829" y="4590329"/>
                </a:cubicBezTo>
              </a:path>
            </a:pathLst>
          </a:custGeom>
          <a:noFill/>
          <a:ln w="25400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3"/>
          <p:cNvSpPr txBox="1">
            <a:spLocks noGrp="1"/>
          </p:cNvSpPr>
          <p:nvPr>
            <p:ph type="title"/>
          </p:nvPr>
        </p:nvSpPr>
        <p:spPr>
          <a:xfrm>
            <a:off x="850837" y="40150"/>
            <a:ext cx="78069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4400"/>
              <a:buFont typeface="Calibri"/>
              <a:buNone/>
            </a:pPr>
            <a:r>
              <a:rPr lang="ru-RU" sz="4000" b="1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Дополнительные миссии</a:t>
            </a:r>
            <a:endParaRPr sz="4000" b="1">
              <a:solidFill>
                <a:srgbClr val="7030A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75" name="Google Shape;175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512" y="1325207"/>
            <a:ext cx="973574" cy="379588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"/>
          <p:cNvSpPr txBox="1"/>
          <p:nvPr/>
        </p:nvSpPr>
        <p:spPr>
          <a:xfrm>
            <a:off x="1647731" y="1325200"/>
            <a:ext cx="6768900" cy="14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i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7" name="Google Shape;177;p3"/>
          <p:cNvGrpSpPr/>
          <p:nvPr/>
        </p:nvGrpSpPr>
        <p:grpSpPr>
          <a:xfrm>
            <a:off x="2594715" y="1178096"/>
            <a:ext cx="5286231" cy="1056625"/>
            <a:chOff x="2015218" y="946015"/>
            <a:chExt cx="5286231" cy="1056625"/>
          </a:xfrm>
        </p:grpSpPr>
        <p:grpSp>
          <p:nvGrpSpPr>
            <p:cNvPr id="178" name="Google Shape;178;p3"/>
            <p:cNvGrpSpPr/>
            <p:nvPr/>
          </p:nvGrpSpPr>
          <p:grpSpPr>
            <a:xfrm>
              <a:off x="2015218" y="946015"/>
              <a:ext cx="1114877" cy="1046594"/>
              <a:chOff x="3186918" y="2805863"/>
              <a:chExt cx="818730" cy="772490"/>
            </a:xfrm>
          </p:grpSpPr>
          <p:sp>
            <p:nvSpPr>
              <p:cNvPr id="179" name="Google Shape;179;p3"/>
              <p:cNvSpPr/>
              <p:nvPr/>
            </p:nvSpPr>
            <p:spPr>
              <a:xfrm>
                <a:off x="3186918" y="2805863"/>
                <a:ext cx="818730" cy="77249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180;p3"/>
              <p:cNvSpPr txBox="1"/>
              <p:nvPr/>
            </p:nvSpPr>
            <p:spPr>
              <a:xfrm>
                <a:off x="3242689" y="2879623"/>
                <a:ext cx="648072" cy="6133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4800" b="1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4</a:t>
                </a:r>
                <a:endParaRPr/>
              </a:p>
            </p:txBody>
          </p:sp>
        </p:grpSp>
        <p:sp>
          <p:nvSpPr>
            <p:cNvPr id="181" name="Google Shape;181;p3"/>
            <p:cNvSpPr/>
            <p:nvPr/>
          </p:nvSpPr>
          <p:spPr>
            <a:xfrm>
              <a:off x="2532407" y="946019"/>
              <a:ext cx="4752600" cy="1056600"/>
            </a:xfrm>
            <a:prstGeom prst="roundRect">
              <a:avLst>
                <a:gd name="adj" fmla="val 10850"/>
              </a:avLst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532407" y="946017"/>
              <a:ext cx="943275" cy="1056623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3"/>
            <p:cNvSpPr txBox="1"/>
            <p:nvPr/>
          </p:nvSpPr>
          <p:spPr>
            <a:xfrm>
              <a:off x="2658049" y="1131700"/>
              <a:ext cx="46434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Запустить и приземлить сырое куриное яйцо, не разбив его</a:t>
              </a:r>
              <a:endParaRPr/>
            </a:p>
          </p:txBody>
        </p:sp>
      </p:grpSp>
      <p:grpSp>
        <p:nvGrpSpPr>
          <p:cNvPr id="184" name="Google Shape;184;p3"/>
          <p:cNvGrpSpPr/>
          <p:nvPr/>
        </p:nvGrpSpPr>
        <p:grpSpPr>
          <a:xfrm>
            <a:off x="1647731" y="2515171"/>
            <a:ext cx="5474713" cy="1008410"/>
            <a:chOff x="1669683" y="2403507"/>
            <a:chExt cx="5474713" cy="1012562"/>
          </a:xfrm>
        </p:grpSpPr>
        <p:sp>
          <p:nvSpPr>
            <p:cNvPr id="185" name="Google Shape;185;p3"/>
            <p:cNvSpPr/>
            <p:nvPr/>
          </p:nvSpPr>
          <p:spPr>
            <a:xfrm>
              <a:off x="5928170" y="2403534"/>
              <a:ext cx="1108791" cy="1012535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 txBox="1"/>
            <p:nvPr/>
          </p:nvSpPr>
          <p:spPr>
            <a:xfrm>
              <a:off x="6406396" y="2469657"/>
              <a:ext cx="738000" cy="83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48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5</a:t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669683" y="2403507"/>
              <a:ext cx="4752600" cy="1012500"/>
            </a:xfrm>
            <a:prstGeom prst="roundRect">
              <a:avLst>
                <a:gd name="adj" fmla="val 11288"/>
              </a:avLst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5506963" y="2407713"/>
              <a:ext cx="943275" cy="1008356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 txBox="1"/>
            <p:nvPr/>
          </p:nvSpPr>
          <p:spPr>
            <a:xfrm>
              <a:off x="1806802" y="2568715"/>
              <a:ext cx="4643400" cy="64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Запрограммировать собственную полезную нагрузку и получить с неё данные</a:t>
              </a:r>
              <a:endParaRPr/>
            </a:p>
          </p:txBody>
        </p:sp>
      </p:grpSp>
      <p:grpSp>
        <p:nvGrpSpPr>
          <p:cNvPr id="190" name="Google Shape;190;p3"/>
          <p:cNvGrpSpPr/>
          <p:nvPr/>
        </p:nvGrpSpPr>
        <p:grpSpPr>
          <a:xfrm>
            <a:off x="3591567" y="3795209"/>
            <a:ext cx="5396096" cy="1114238"/>
            <a:chOff x="3768966" y="3814762"/>
            <a:chExt cx="5396096" cy="1114238"/>
          </a:xfrm>
        </p:grpSpPr>
        <p:grpSp>
          <p:nvGrpSpPr>
            <p:cNvPr id="191" name="Google Shape;191;p3"/>
            <p:cNvGrpSpPr/>
            <p:nvPr/>
          </p:nvGrpSpPr>
          <p:grpSpPr>
            <a:xfrm>
              <a:off x="3768966" y="3816933"/>
              <a:ext cx="1106681" cy="1112067"/>
              <a:chOff x="2812862" y="2777661"/>
              <a:chExt cx="973574" cy="923330"/>
            </a:xfrm>
          </p:grpSpPr>
          <p:sp>
            <p:nvSpPr>
              <p:cNvPr id="192" name="Google Shape;192;p3"/>
              <p:cNvSpPr/>
              <p:nvPr/>
            </p:nvSpPr>
            <p:spPr>
              <a:xfrm>
                <a:off x="2812862" y="2777661"/>
                <a:ext cx="973574" cy="923330"/>
              </a:xfrm>
              <a:prstGeom prst="ellipse">
                <a:avLst/>
              </a:prstGeom>
              <a:solidFill>
                <a:srgbClr val="7030A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3"/>
              <p:cNvSpPr txBox="1"/>
              <p:nvPr/>
            </p:nvSpPr>
            <p:spPr>
              <a:xfrm>
                <a:off x="2928928" y="2883040"/>
                <a:ext cx="648072" cy="68996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4800" b="1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6</a:t>
                </a:r>
                <a:endParaRPr/>
              </a:p>
            </p:txBody>
          </p:sp>
        </p:grpSp>
        <p:sp>
          <p:nvSpPr>
            <p:cNvPr id="194" name="Google Shape;194;p3"/>
            <p:cNvSpPr/>
            <p:nvPr/>
          </p:nvSpPr>
          <p:spPr>
            <a:xfrm>
              <a:off x="4376755" y="3815848"/>
              <a:ext cx="4532100" cy="1112100"/>
            </a:xfrm>
            <a:prstGeom prst="roundRect">
              <a:avLst>
                <a:gd name="adj" fmla="val 10278"/>
              </a:avLst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4368710" y="3814762"/>
              <a:ext cx="943275" cy="1112067"/>
            </a:xfrm>
            <a:prstGeom prst="rect">
              <a:avLst/>
            </a:prstGeom>
            <a:solidFill>
              <a:srgbClr val="C1C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3"/>
            <p:cNvSpPr txBox="1"/>
            <p:nvPr/>
          </p:nvSpPr>
          <p:spPr>
            <a:xfrm>
              <a:off x="4521662" y="4080789"/>
              <a:ext cx="46434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Осуществить мягкую посадку (поломка не более 1 стабилизатора)</a:t>
              </a:r>
              <a:endParaRPr/>
            </a:p>
          </p:txBody>
        </p:sp>
      </p:grpSp>
      <p:grpSp>
        <p:nvGrpSpPr>
          <p:cNvPr id="197" name="Google Shape;197;p3"/>
          <p:cNvGrpSpPr/>
          <p:nvPr/>
        </p:nvGrpSpPr>
        <p:grpSpPr>
          <a:xfrm>
            <a:off x="8388424" y="4403955"/>
            <a:ext cx="724382" cy="670505"/>
            <a:chOff x="8388424" y="4403955"/>
            <a:chExt cx="724382" cy="670505"/>
          </a:xfrm>
        </p:grpSpPr>
        <p:pic>
          <p:nvPicPr>
            <p:cNvPr id="198" name="Google Shape;198;p3"/>
            <p:cNvPicPr preferRelativeResize="0"/>
            <p:nvPr/>
          </p:nvPicPr>
          <p:blipFill rotWithShape="1">
            <a:blip r:embed="rId6">
              <a:alphaModFix/>
            </a:blip>
            <a:srcRect b="76259"/>
            <a:stretch/>
          </p:blipFill>
          <p:spPr>
            <a:xfrm>
              <a:off x="8388424" y="4403955"/>
              <a:ext cx="724382" cy="6705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9" name="Google Shape;199;p3"/>
            <p:cNvSpPr txBox="1"/>
            <p:nvPr/>
          </p:nvSpPr>
          <p:spPr>
            <a:xfrm>
              <a:off x="8604448" y="4578682"/>
              <a:ext cx="36004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5</a:t>
              </a:r>
              <a:endParaRPr 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200" name="Google Shape;200;p3"/>
          <p:cNvPicPr preferRelativeResize="0"/>
          <p:nvPr/>
        </p:nvPicPr>
        <p:blipFill rotWithShape="1">
          <a:blip r:embed="rId4">
            <a:alphaModFix/>
          </a:blip>
          <a:srcRect l="87908" t="30498" r="871" b="58164"/>
          <a:stretch/>
        </p:blipFill>
        <p:spPr>
          <a:xfrm rot="-1041600">
            <a:off x="1591649" y="974907"/>
            <a:ext cx="564430" cy="3002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"/>
          <p:cNvPicPr preferRelativeResize="0"/>
          <p:nvPr/>
        </p:nvPicPr>
        <p:blipFill rotWithShape="1">
          <a:blip r:embed="rId4">
            <a:alphaModFix/>
          </a:blip>
          <a:srcRect l="25730" t="56049" r="64621" b="21036"/>
          <a:stretch/>
        </p:blipFill>
        <p:spPr>
          <a:xfrm rot="79847">
            <a:off x="2759391" y="4346572"/>
            <a:ext cx="485312" cy="606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"/>
          <p:cNvPicPr preferRelativeResize="0"/>
          <p:nvPr/>
        </p:nvPicPr>
        <p:blipFill rotWithShape="1">
          <a:blip r:embed="rId3">
            <a:alphaModFix/>
          </a:blip>
          <a:srcRect l="73172" t="81959" r="19607" b="-8735"/>
          <a:stretch/>
        </p:blipFill>
        <p:spPr>
          <a:xfrm>
            <a:off x="8040240" y="963204"/>
            <a:ext cx="376384" cy="74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7"/>
          <p:cNvPicPr preferRelativeResize="0"/>
          <p:nvPr/>
        </p:nvPicPr>
        <p:blipFill rotWithShape="1">
          <a:blip r:embed="rId3">
            <a:alphaModFix/>
          </a:blip>
          <a:srcRect l="16474" t="16841" r="14766" b="5625"/>
          <a:stretch/>
        </p:blipFill>
        <p:spPr>
          <a:xfrm flipH="1">
            <a:off x="1590381" y="549201"/>
            <a:ext cx="3934992" cy="1388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7"/>
          <p:cNvPicPr preferRelativeResize="0"/>
          <p:nvPr/>
        </p:nvPicPr>
        <p:blipFill rotWithShape="1">
          <a:blip r:embed="rId4">
            <a:alphaModFix/>
          </a:blip>
          <a:srcRect l="20701" t="346" r="69659" b="81012"/>
          <a:stretch/>
        </p:blipFill>
        <p:spPr>
          <a:xfrm>
            <a:off x="1219705" y="1269217"/>
            <a:ext cx="559477" cy="6085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7"/>
          <p:cNvPicPr preferRelativeResize="0"/>
          <p:nvPr/>
        </p:nvPicPr>
        <p:blipFill rotWithShape="1">
          <a:blip r:embed="rId4">
            <a:alphaModFix/>
          </a:blip>
          <a:srcRect l="61917" t="65272" r="27887" b="11163"/>
          <a:stretch/>
        </p:blipFill>
        <p:spPr>
          <a:xfrm rot="4544381">
            <a:off x="8105505" y="968871"/>
            <a:ext cx="685503" cy="891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7"/>
          <p:cNvPicPr preferRelativeResize="0"/>
          <p:nvPr/>
        </p:nvPicPr>
        <p:blipFill rotWithShape="1">
          <a:blip r:embed="rId4">
            <a:alphaModFix/>
          </a:blip>
          <a:srcRect l="51757" t="83253" r="38499" b="93"/>
          <a:stretch/>
        </p:blipFill>
        <p:spPr>
          <a:xfrm>
            <a:off x="7142330" y="4594859"/>
            <a:ext cx="655098" cy="629708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7"/>
          <p:cNvSpPr txBox="1">
            <a:spLocks noGrp="1"/>
          </p:cNvSpPr>
          <p:nvPr>
            <p:ph type="title"/>
          </p:nvPr>
        </p:nvSpPr>
        <p:spPr>
          <a:xfrm>
            <a:off x="1191213" y="-92546"/>
            <a:ext cx="7200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ct val="100000"/>
              <a:buFont typeface="Calibri"/>
              <a:buNone/>
            </a:pPr>
            <a:r>
              <a:rPr lang="ru-RU" sz="3600" b="1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Описание решений в проекте</a:t>
            </a:r>
            <a:endParaRPr sz="2400" b="1">
              <a:solidFill>
                <a:srgbClr val="7030A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12" name="Google Shape;212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512" y="1325207"/>
            <a:ext cx="973574" cy="379588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7"/>
          <p:cNvSpPr txBox="1"/>
          <p:nvPr/>
        </p:nvSpPr>
        <p:spPr>
          <a:xfrm>
            <a:off x="2360461" y="1470815"/>
            <a:ext cx="2952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Модель OpenRocket</a:t>
            </a:r>
            <a:endParaRPr sz="1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4" name="Google Shape;214;p7"/>
          <p:cNvSpPr txBox="1"/>
          <p:nvPr/>
        </p:nvSpPr>
        <p:spPr>
          <a:xfrm>
            <a:off x="5761323" y="764670"/>
            <a:ext cx="34392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Характеристики ракеты:</a:t>
            </a:r>
            <a:endParaRPr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pic>
        <p:nvPicPr>
          <p:cNvPr id="215" name="Google Shape;215;p7"/>
          <p:cNvPicPr preferRelativeResize="0"/>
          <p:nvPr/>
        </p:nvPicPr>
        <p:blipFill rotWithShape="1">
          <a:blip r:embed="rId6">
            <a:alphaModFix/>
          </a:blip>
          <a:srcRect l="1138" r="1568"/>
          <a:stretch/>
        </p:blipFill>
        <p:spPr>
          <a:xfrm>
            <a:off x="1229313" y="1953075"/>
            <a:ext cx="4480697" cy="27835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6" name="Google Shape;216;p7"/>
          <p:cNvGrpSpPr/>
          <p:nvPr/>
        </p:nvGrpSpPr>
        <p:grpSpPr>
          <a:xfrm>
            <a:off x="8388424" y="4403955"/>
            <a:ext cx="724382" cy="670505"/>
            <a:chOff x="8388424" y="4403955"/>
            <a:chExt cx="724382" cy="670505"/>
          </a:xfrm>
        </p:grpSpPr>
        <p:pic>
          <p:nvPicPr>
            <p:cNvPr id="217" name="Google Shape;217;p7"/>
            <p:cNvPicPr preferRelativeResize="0"/>
            <p:nvPr/>
          </p:nvPicPr>
          <p:blipFill rotWithShape="1">
            <a:blip r:embed="rId7">
              <a:alphaModFix/>
            </a:blip>
            <a:srcRect b="76259"/>
            <a:stretch/>
          </p:blipFill>
          <p:spPr>
            <a:xfrm>
              <a:off x="8388424" y="4403955"/>
              <a:ext cx="724382" cy="6705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8" name="Google Shape;218;p7"/>
            <p:cNvSpPr txBox="1"/>
            <p:nvPr/>
          </p:nvSpPr>
          <p:spPr>
            <a:xfrm>
              <a:off x="8604448" y="4578682"/>
              <a:ext cx="3600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6</a:t>
              </a:r>
              <a:endParaRPr dirty="0"/>
            </a:p>
          </p:txBody>
        </p:sp>
      </p:grpSp>
      <p:sp>
        <p:nvSpPr>
          <p:cNvPr id="219" name="Google Shape;219;p7"/>
          <p:cNvSpPr txBox="1"/>
          <p:nvPr/>
        </p:nvSpPr>
        <p:spPr>
          <a:xfrm>
            <a:off x="2360461" y="4751761"/>
            <a:ext cx="295232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Симуляция полёта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20" name="Google Shape;220;p7"/>
          <p:cNvPicPr preferRelativeResize="0"/>
          <p:nvPr/>
        </p:nvPicPr>
        <p:blipFill rotWithShape="1">
          <a:blip r:embed="rId4">
            <a:alphaModFix/>
          </a:blip>
          <a:srcRect l="65716" t="31801" r="24681" b="51866"/>
          <a:stretch/>
        </p:blipFill>
        <p:spPr>
          <a:xfrm>
            <a:off x="8498348" y="147102"/>
            <a:ext cx="645638" cy="61758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7"/>
          <p:cNvSpPr txBox="1"/>
          <p:nvPr/>
        </p:nvSpPr>
        <p:spPr>
          <a:xfrm>
            <a:off x="5781600" y="1496450"/>
            <a:ext cx="1227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Апогей:</a:t>
            </a: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/>
          </a:p>
        </p:txBody>
      </p:sp>
      <p:sp>
        <p:nvSpPr>
          <p:cNvPr id="222" name="Google Shape;222;p7"/>
          <p:cNvSpPr txBox="1"/>
          <p:nvPr/>
        </p:nvSpPr>
        <p:spPr>
          <a:xfrm>
            <a:off x="6851327" y="1413281"/>
            <a:ext cx="1227000" cy="47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i="1" dirty="0">
                <a:solidFill>
                  <a:srgbClr val="002060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285 м</a:t>
            </a:r>
            <a:endParaRPr sz="1100" dirty="0"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223" name="Google Shape;223;p7"/>
          <p:cNvSpPr txBox="1"/>
          <p:nvPr/>
        </p:nvSpPr>
        <p:spPr>
          <a:xfrm>
            <a:off x="5738200" y="1935742"/>
            <a:ext cx="1473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Двигатель: </a:t>
            </a:r>
            <a:endParaRPr sz="1600"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4" name="Google Shape;224;p7"/>
          <p:cNvSpPr txBox="1"/>
          <p:nvPr/>
        </p:nvSpPr>
        <p:spPr>
          <a:xfrm>
            <a:off x="7135925" y="1877376"/>
            <a:ext cx="1929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i="1" dirty="0">
                <a:solidFill>
                  <a:srgbClr val="002060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RD-100 M5</a:t>
            </a:r>
            <a:endParaRPr sz="2500" i="1" dirty="0">
              <a:solidFill>
                <a:srgbClr val="002060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225" name="Google Shape;225;p7"/>
          <p:cNvSpPr txBox="1"/>
          <p:nvPr/>
        </p:nvSpPr>
        <p:spPr>
          <a:xfrm>
            <a:off x="5771712" y="2398357"/>
            <a:ext cx="2063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Стабильность: </a:t>
            </a:r>
            <a:endParaRPr sz="1600"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6" name="Google Shape;226;p7"/>
          <p:cNvSpPr txBox="1"/>
          <p:nvPr/>
        </p:nvSpPr>
        <p:spPr>
          <a:xfrm>
            <a:off x="7670086" y="2314645"/>
            <a:ext cx="1473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i="1" dirty="0">
                <a:solidFill>
                  <a:srgbClr val="002060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3,79 </a:t>
            </a:r>
            <a:r>
              <a:rPr lang="ru-RU" sz="2500" i="1" dirty="0" err="1">
                <a:solidFill>
                  <a:srgbClr val="002060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cal</a:t>
            </a:r>
            <a:endParaRPr sz="2500" i="1" dirty="0">
              <a:solidFill>
                <a:srgbClr val="002060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227" name="Google Shape;227;p7"/>
          <p:cNvSpPr txBox="1"/>
          <p:nvPr/>
        </p:nvSpPr>
        <p:spPr>
          <a:xfrm>
            <a:off x="5771712" y="3580478"/>
            <a:ext cx="23919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Масса </a:t>
            </a:r>
            <a:endParaRPr sz="1600" dirty="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(с двигателем): </a:t>
            </a:r>
            <a:endParaRPr sz="1200"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8" name="Google Shape;228;p7"/>
          <p:cNvSpPr txBox="1"/>
          <p:nvPr/>
        </p:nvSpPr>
        <p:spPr>
          <a:xfrm>
            <a:off x="5754951" y="2869427"/>
            <a:ext cx="18837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Скорость спуска: </a:t>
            </a:r>
            <a:endParaRPr sz="1600"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9" name="Google Shape;229;p7"/>
          <p:cNvSpPr txBox="1"/>
          <p:nvPr/>
        </p:nvSpPr>
        <p:spPr>
          <a:xfrm>
            <a:off x="7212100" y="2916649"/>
            <a:ext cx="1372014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i="1" dirty="0">
                <a:solidFill>
                  <a:srgbClr val="002060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5,3 м/с</a:t>
            </a:r>
            <a:endParaRPr sz="1100" dirty="0"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230" name="Google Shape;230;p7"/>
          <p:cNvSpPr txBox="1"/>
          <p:nvPr/>
        </p:nvSpPr>
        <p:spPr>
          <a:xfrm>
            <a:off x="5757677" y="4286182"/>
            <a:ext cx="2187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Диаметр парашюта: </a:t>
            </a:r>
            <a:endParaRPr sz="1200" dirty="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1" name="Google Shape;231;p7"/>
          <p:cNvSpPr txBox="1"/>
          <p:nvPr/>
        </p:nvSpPr>
        <p:spPr>
          <a:xfrm>
            <a:off x="7507348" y="4340205"/>
            <a:ext cx="10971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i="1" dirty="0">
                <a:solidFill>
                  <a:srgbClr val="002060"/>
                </a:solidFill>
                <a:latin typeface="Comfortaa Medium" panose="020B0604020202020204" charset="0"/>
                <a:ea typeface="Comfortaa"/>
                <a:cs typeface="Comfortaa"/>
                <a:sym typeface="Comfortaa"/>
              </a:rPr>
              <a:t>0,5 м</a:t>
            </a:r>
            <a:endParaRPr sz="1100" dirty="0">
              <a:latin typeface="Comfortaa Medium" panose="020B0604020202020204" charset="0"/>
              <a:ea typeface="Comfortaa"/>
              <a:cs typeface="Comfortaa"/>
              <a:sym typeface="Comfortaa"/>
            </a:endParaRPr>
          </a:p>
        </p:txBody>
      </p:sp>
      <p:sp>
        <p:nvSpPr>
          <p:cNvPr id="232" name="Google Shape;232;p7"/>
          <p:cNvSpPr txBox="1"/>
          <p:nvPr/>
        </p:nvSpPr>
        <p:spPr>
          <a:xfrm>
            <a:off x="7659328" y="3589069"/>
            <a:ext cx="123055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i="1" dirty="0">
                <a:solidFill>
                  <a:srgbClr val="002060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1137 г</a:t>
            </a:r>
            <a:endParaRPr dirty="0"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17208" y="785010"/>
            <a:ext cx="2937325" cy="3968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8"/>
          <p:cNvPicPr preferRelativeResize="0"/>
          <p:nvPr/>
        </p:nvPicPr>
        <p:blipFill rotWithShape="1">
          <a:blip r:embed="rId4">
            <a:alphaModFix/>
          </a:blip>
          <a:srcRect l="65449" t="92451" r="29192" b="936"/>
          <a:stretch/>
        </p:blipFill>
        <p:spPr>
          <a:xfrm>
            <a:off x="8419980" y="3917654"/>
            <a:ext cx="360278" cy="250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8"/>
          <p:cNvPicPr preferRelativeResize="0"/>
          <p:nvPr/>
        </p:nvPicPr>
        <p:blipFill rotWithShape="1">
          <a:blip r:embed="rId4">
            <a:alphaModFix/>
          </a:blip>
          <a:srcRect l="73645" t="84644" r="18483" b="936"/>
          <a:stretch/>
        </p:blipFill>
        <p:spPr>
          <a:xfrm>
            <a:off x="4458095" y="3857892"/>
            <a:ext cx="503200" cy="51837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1" name="Google Shape;241;p8"/>
          <p:cNvGrpSpPr/>
          <p:nvPr/>
        </p:nvGrpSpPr>
        <p:grpSpPr>
          <a:xfrm>
            <a:off x="3814836" y="1403644"/>
            <a:ext cx="1368430" cy="1312753"/>
            <a:chOff x="3889178" y="1428052"/>
            <a:chExt cx="1368430" cy="1312753"/>
          </a:xfrm>
        </p:grpSpPr>
        <p:pic>
          <p:nvPicPr>
            <p:cNvPr id="242" name="Google Shape;242;p8"/>
            <p:cNvPicPr preferRelativeResize="0"/>
            <p:nvPr/>
          </p:nvPicPr>
          <p:blipFill rotWithShape="1">
            <a:blip r:embed="rId4">
              <a:alphaModFix/>
            </a:blip>
            <a:srcRect l="32993" t="78468" r="50203" b="936"/>
            <a:stretch/>
          </p:blipFill>
          <p:spPr>
            <a:xfrm rot="-1814986">
              <a:off x="4008426" y="1730386"/>
              <a:ext cx="1129934" cy="77882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3" name="Google Shape;243;p8"/>
            <p:cNvSpPr/>
            <p:nvPr/>
          </p:nvSpPr>
          <p:spPr>
            <a:xfrm>
              <a:off x="4791613" y="1428052"/>
              <a:ext cx="163881" cy="186374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44" name="Google Shape;244;p8"/>
          <p:cNvPicPr preferRelativeResize="0"/>
          <p:nvPr/>
        </p:nvPicPr>
        <p:blipFill rotWithShape="1">
          <a:blip r:embed="rId4">
            <a:alphaModFix/>
          </a:blip>
          <a:srcRect l="12695" t="13225" r="80065" b="72369"/>
          <a:stretch/>
        </p:blipFill>
        <p:spPr>
          <a:xfrm>
            <a:off x="8657154" y="1601331"/>
            <a:ext cx="486846" cy="544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8"/>
          <p:cNvPicPr preferRelativeResize="0"/>
          <p:nvPr/>
        </p:nvPicPr>
        <p:blipFill rotWithShape="1">
          <a:blip r:embed="rId4">
            <a:alphaModFix/>
          </a:blip>
          <a:srcRect l="71547" t="-890" r="16512" b="84039"/>
          <a:stretch/>
        </p:blipFill>
        <p:spPr>
          <a:xfrm>
            <a:off x="1480746" y="2676230"/>
            <a:ext cx="802943" cy="637206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8"/>
          <p:cNvSpPr txBox="1">
            <a:spLocks noGrp="1"/>
          </p:cNvSpPr>
          <p:nvPr>
            <p:ph type="title"/>
          </p:nvPr>
        </p:nvSpPr>
        <p:spPr>
          <a:xfrm>
            <a:off x="1191213" y="-92546"/>
            <a:ext cx="7200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ct val="100000"/>
              <a:buFont typeface="Calibri"/>
              <a:buNone/>
            </a:pPr>
            <a:r>
              <a:rPr lang="ru-RU" sz="3600" b="1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Описание решений в проекте</a:t>
            </a:r>
            <a:endParaRPr sz="2400" b="1">
              <a:solidFill>
                <a:srgbClr val="7030A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47" name="Google Shape;247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512" y="1325207"/>
            <a:ext cx="973574" cy="37958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" name="Google Shape;248;p8"/>
          <p:cNvGrpSpPr/>
          <p:nvPr/>
        </p:nvGrpSpPr>
        <p:grpSpPr>
          <a:xfrm>
            <a:off x="8388424" y="4403955"/>
            <a:ext cx="724382" cy="670505"/>
            <a:chOff x="8388424" y="4403955"/>
            <a:chExt cx="724382" cy="670505"/>
          </a:xfrm>
        </p:grpSpPr>
        <p:pic>
          <p:nvPicPr>
            <p:cNvPr id="249" name="Google Shape;249;p8"/>
            <p:cNvPicPr preferRelativeResize="0"/>
            <p:nvPr/>
          </p:nvPicPr>
          <p:blipFill rotWithShape="1">
            <a:blip r:embed="rId6">
              <a:alphaModFix/>
            </a:blip>
            <a:srcRect b="76259"/>
            <a:stretch/>
          </p:blipFill>
          <p:spPr>
            <a:xfrm>
              <a:off x="8388424" y="4403955"/>
              <a:ext cx="724382" cy="6705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0" name="Google Shape;250;p8"/>
            <p:cNvSpPr txBox="1"/>
            <p:nvPr/>
          </p:nvSpPr>
          <p:spPr>
            <a:xfrm>
              <a:off x="8604448" y="4578682"/>
              <a:ext cx="3600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7</a:t>
              </a:r>
              <a:endParaRPr dirty="0"/>
            </a:p>
          </p:txBody>
        </p:sp>
      </p:grpSp>
      <p:sp>
        <p:nvSpPr>
          <p:cNvPr id="251" name="Google Shape;251;p8"/>
          <p:cNvSpPr txBox="1"/>
          <p:nvPr/>
        </p:nvSpPr>
        <p:spPr>
          <a:xfrm>
            <a:off x="1875599" y="580429"/>
            <a:ext cx="309634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Состав сборки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252" name="Google Shape;252;p8"/>
          <p:cNvCxnSpPr/>
          <p:nvPr/>
        </p:nvCxnSpPr>
        <p:spPr>
          <a:xfrm>
            <a:off x="3044826" y="2465692"/>
            <a:ext cx="0" cy="183737"/>
          </a:xfrm>
          <a:prstGeom prst="straightConnector1">
            <a:avLst/>
          </a:prstGeom>
          <a:noFill/>
          <a:ln w="28575" cap="flat" cmpd="sng">
            <a:solidFill>
              <a:srgbClr val="87479C">
                <a:alpha val="6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3" name="Google Shape;253;p8"/>
          <p:cNvCxnSpPr/>
          <p:nvPr/>
        </p:nvCxnSpPr>
        <p:spPr>
          <a:xfrm>
            <a:off x="2728891" y="3291830"/>
            <a:ext cx="0" cy="178066"/>
          </a:xfrm>
          <a:prstGeom prst="straightConnector1">
            <a:avLst/>
          </a:prstGeom>
          <a:noFill/>
          <a:ln w="28575" cap="flat" cmpd="sng">
            <a:solidFill>
              <a:srgbClr val="87479C">
                <a:alpha val="6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54" name="Google Shape;254;p8"/>
          <p:cNvGrpSpPr/>
          <p:nvPr/>
        </p:nvGrpSpPr>
        <p:grpSpPr>
          <a:xfrm>
            <a:off x="5234513" y="665577"/>
            <a:ext cx="3369349" cy="4175541"/>
            <a:chOff x="5911080" y="616288"/>
            <a:chExt cx="2817966" cy="4175541"/>
          </a:xfrm>
        </p:grpSpPr>
        <p:grpSp>
          <p:nvGrpSpPr>
            <p:cNvPr id="255" name="Google Shape;255;p8"/>
            <p:cNvGrpSpPr/>
            <p:nvPr/>
          </p:nvGrpSpPr>
          <p:grpSpPr>
            <a:xfrm>
              <a:off x="6229874" y="896740"/>
              <a:ext cx="1989893" cy="3465971"/>
              <a:chOff x="6229874" y="896740"/>
              <a:chExt cx="1989893" cy="3465971"/>
            </a:xfrm>
          </p:grpSpPr>
          <p:sp>
            <p:nvSpPr>
              <p:cNvPr id="256" name="Google Shape;256;p8"/>
              <p:cNvSpPr txBox="1"/>
              <p:nvPr/>
            </p:nvSpPr>
            <p:spPr>
              <a:xfrm>
                <a:off x="6830835" y="896740"/>
                <a:ext cx="21602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800" b="1" i="1">
                    <a:solidFill>
                      <a:srgbClr val="00206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1</a:t>
                </a:r>
                <a:endParaRPr/>
              </a:p>
            </p:txBody>
          </p:sp>
          <p:sp>
            <p:nvSpPr>
              <p:cNvPr id="257" name="Google Shape;257;p8"/>
              <p:cNvSpPr txBox="1"/>
              <p:nvPr/>
            </p:nvSpPr>
            <p:spPr>
              <a:xfrm>
                <a:off x="8003743" y="1987633"/>
                <a:ext cx="21602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800" b="1" i="1">
                    <a:solidFill>
                      <a:srgbClr val="00206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2</a:t>
                </a:r>
                <a:endParaRPr/>
              </a:p>
            </p:txBody>
          </p:sp>
          <p:sp>
            <p:nvSpPr>
              <p:cNvPr id="258" name="Google Shape;258;p8"/>
              <p:cNvSpPr txBox="1"/>
              <p:nvPr/>
            </p:nvSpPr>
            <p:spPr>
              <a:xfrm>
                <a:off x="6229874" y="3274490"/>
                <a:ext cx="21602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800" b="1" i="1">
                    <a:solidFill>
                      <a:srgbClr val="00206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4</a:t>
                </a:r>
                <a:endParaRPr/>
              </a:p>
            </p:txBody>
          </p:sp>
          <p:sp>
            <p:nvSpPr>
              <p:cNvPr id="259" name="Google Shape;259;p8"/>
              <p:cNvSpPr txBox="1"/>
              <p:nvPr/>
            </p:nvSpPr>
            <p:spPr>
              <a:xfrm>
                <a:off x="7383117" y="3993379"/>
                <a:ext cx="21602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800" b="1" i="1">
                    <a:solidFill>
                      <a:srgbClr val="00206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5</a:t>
                </a:r>
                <a:endParaRPr/>
              </a:p>
            </p:txBody>
          </p:sp>
          <p:sp>
            <p:nvSpPr>
              <p:cNvPr id="260" name="Google Shape;260;p8"/>
              <p:cNvSpPr txBox="1"/>
              <p:nvPr/>
            </p:nvSpPr>
            <p:spPr>
              <a:xfrm>
                <a:off x="6438488" y="2522461"/>
                <a:ext cx="21602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800" b="1" i="1">
                    <a:solidFill>
                      <a:srgbClr val="00206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3</a:t>
                </a:r>
                <a:endParaRPr/>
              </a:p>
            </p:txBody>
          </p:sp>
        </p:grpSp>
        <p:sp>
          <p:nvSpPr>
            <p:cNvPr id="261" name="Google Shape;261;p8"/>
            <p:cNvSpPr/>
            <p:nvPr/>
          </p:nvSpPr>
          <p:spPr>
            <a:xfrm rot="331472">
              <a:off x="6095927" y="724945"/>
              <a:ext cx="2448272" cy="3958227"/>
            </a:xfrm>
            <a:prstGeom prst="rect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62" name="Google Shape;262;p8"/>
          <p:cNvCxnSpPr/>
          <p:nvPr/>
        </p:nvCxnSpPr>
        <p:spPr>
          <a:xfrm>
            <a:off x="6583706" y="1231525"/>
            <a:ext cx="662957" cy="172119"/>
          </a:xfrm>
          <a:prstGeom prst="straightConnector1">
            <a:avLst/>
          </a:prstGeom>
          <a:noFill/>
          <a:ln w="1905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3" name="Google Shape;263;p8"/>
          <p:cNvCxnSpPr/>
          <p:nvPr/>
        </p:nvCxnSpPr>
        <p:spPr>
          <a:xfrm rot="10800000">
            <a:off x="7192536" y="1870385"/>
            <a:ext cx="595870" cy="311570"/>
          </a:xfrm>
          <a:prstGeom prst="straightConnector1">
            <a:avLst/>
          </a:prstGeom>
          <a:noFill/>
          <a:ln w="1905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4" name="Google Shape;264;p8"/>
          <p:cNvCxnSpPr/>
          <p:nvPr/>
        </p:nvCxnSpPr>
        <p:spPr>
          <a:xfrm rot="10800000" flipH="1">
            <a:off x="6123410" y="2649429"/>
            <a:ext cx="618694" cy="78952"/>
          </a:xfrm>
          <a:prstGeom prst="straightConnector1">
            <a:avLst/>
          </a:prstGeom>
          <a:noFill/>
          <a:ln w="1905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5" name="Google Shape;265;p8"/>
          <p:cNvCxnSpPr/>
          <p:nvPr/>
        </p:nvCxnSpPr>
        <p:spPr>
          <a:xfrm>
            <a:off x="5873977" y="3582105"/>
            <a:ext cx="215699" cy="333000"/>
          </a:xfrm>
          <a:prstGeom prst="straightConnector1">
            <a:avLst/>
          </a:prstGeom>
          <a:noFill/>
          <a:ln w="1905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66" name="Google Shape;266;p8"/>
          <p:cNvCxnSpPr/>
          <p:nvPr/>
        </p:nvCxnSpPr>
        <p:spPr>
          <a:xfrm rot="10800000">
            <a:off x="6502725" y="3806730"/>
            <a:ext cx="491854" cy="360952"/>
          </a:xfrm>
          <a:prstGeom prst="straightConnector1">
            <a:avLst/>
          </a:prstGeom>
          <a:noFill/>
          <a:ln w="19050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67" name="Google Shape;267;p8"/>
          <p:cNvGrpSpPr/>
          <p:nvPr/>
        </p:nvGrpSpPr>
        <p:grpSpPr>
          <a:xfrm>
            <a:off x="1355231" y="1002949"/>
            <a:ext cx="3360785" cy="3907676"/>
            <a:chOff x="1380249" y="1028003"/>
            <a:chExt cx="3360785" cy="3907676"/>
          </a:xfrm>
        </p:grpSpPr>
        <p:sp>
          <p:nvSpPr>
            <p:cNvPr id="268" name="Google Shape;268;p8"/>
            <p:cNvSpPr/>
            <p:nvPr/>
          </p:nvSpPr>
          <p:spPr>
            <a:xfrm>
              <a:off x="2397880" y="4284501"/>
              <a:ext cx="2343154" cy="651178"/>
            </a:xfrm>
            <a:custGeom>
              <a:avLst/>
              <a:gdLst/>
              <a:ahLst/>
              <a:cxnLst/>
              <a:rect l="l" t="t" r="r" b="b"/>
              <a:pathLst>
                <a:path w="2343154" h="646331" extrusionOk="0">
                  <a:moveTo>
                    <a:pt x="218383" y="245670"/>
                  </a:moveTo>
                  <a:lnTo>
                    <a:pt x="248606" y="266046"/>
                  </a:lnTo>
                  <a:cubicBezTo>
                    <a:pt x="266756" y="284196"/>
                    <a:pt x="277981" y="309270"/>
                    <a:pt x="277981" y="336965"/>
                  </a:cubicBezTo>
                  <a:cubicBezTo>
                    <a:pt x="277981" y="364661"/>
                    <a:pt x="266756" y="389734"/>
                    <a:pt x="248606" y="407884"/>
                  </a:cubicBezTo>
                  <a:lnTo>
                    <a:pt x="218383" y="428260"/>
                  </a:lnTo>
                  <a:close/>
                  <a:moveTo>
                    <a:pt x="180302" y="156663"/>
                  </a:moveTo>
                  <a:cubicBezTo>
                    <a:pt x="192749" y="156663"/>
                    <a:pt x="204902" y="157924"/>
                    <a:pt x="216639" y="160326"/>
                  </a:cubicBezTo>
                  <a:lnTo>
                    <a:pt x="218383" y="160867"/>
                  </a:lnTo>
                  <a:lnTo>
                    <a:pt x="218383" y="245670"/>
                  </a:lnTo>
                  <a:lnTo>
                    <a:pt x="216726" y="244553"/>
                  </a:lnTo>
                  <a:cubicBezTo>
                    <a:pt x="204727" y="239478"/>
                    <a:pt x="191535" y="236671"/>
                    <a:pt x="177687" y="236671"/>
                  </a:cubicBezTo>
                  <a:cubicBezTo>
                    <a:pt x="122296" y="236671"/>
                    <a:pt x="77393" y="281574"/>
                    <a:pt x="77393" y="336965"/>
                  </a:cubicBezTo>
                  <a:cubicBezTo>
                    <a:pt x="77393" y="392356"/>
                    <a:pt x="122296" y="437259"/>
                    <a:pt x="177687" y="437259"/>
                  </a:cubicBezTo>
                  <a:cubicBezTo>
                    <a:pt x="191535" y="437259"/>
                    <a:pt x="204727" y="434453"/>
                    <a:pt x="216726" y="429377"/>
                  </a:cubicBezTo>
                  <a:lnTo>
                    <a:pt x="218383" y="428260"/>
                  </a:lnTo>
                  <a:lnTo>
                    <a:pt x="218383" y="513063"/>
                  </a:lnTo>
                  <a:lnTo>
                    <a:pt x="216639" y="513604"/>
                  </a:lnTo>
                  <a:cubicBezTo>
                    <a:pt x="204902" y="516006"/>
                    <a:pt x="192749" y="517267"/>
                    <a:pt x="180302" y="517267"/>
                  </a:cubicBezTo>
                  <a:cubicBezTo>
                    <a:pt x="80724" y="517267"/>
                    <a:pt x="0" y="436543"/>
                    <a:pt x="0" y="336965"/>
                  </a:cubicBezTo>
                  <a:cubicBezTo>
                    <a:pt x="0" y="237387"/>
                    <a:pt x="80724" y="156663"/>
                    <a:pt x="180302" y="156663"/>
                  </a:cubicBezTo>
                  <a:close/>
                  <a:moveTo>
                    <a:pt x="326107" y="0"/>
                  </a:moveTo>
                  <a:lnTo>
                    <a:pt x="2235430" y="0"/>
                  </a:lnTo>
                  <a:cubicBezTo>
                    <a:pt x="2294924" y="0"/>
                    <a:pt x="2343154" y="48230"/>
                    <a:pt x="2343154" y="107724"/>
                  </a:cubicBezTo>
                  <a:lnTo>
                    <a:pt x="2343154" y="538607"/>
                  </a:lnTo>
                  <a:cubicBezTo>
                    <a:pt x="2343154" y="598101"/>
                    <a:pt x="2294924" y="646331"/>
                    <a:pt x="2235430" y="646331"/>
                  </a:cubicBezTo>
                  <a:lnTo>
                    <a:pt x="326107" y="646331"/>
                  </a:lnTo>
                  <a:cubicBezTo>
                    <a:pt x="266613" y="646331"/>
                    <a:pt x="218383" y="598101"/>
                    <a:pt x="218383" y="538607"/>
                  </a:cubicBezTo>
                  <a:lnTo>
                    <a:pt x="218383" y="513063"/>
                  </a:lnTo>
                  <a:lnTo>
                    <a:pt x="250484" y="503098"/>
                  </a:lnTo>
                  <a:cubicBezTo>
                    <a:pt x="315197" y="475727"/>
                    <a:pt x="360604" y="411649"/>
                    <a:pt x="360604" y="336965"/>
                  </a:cubicBezTo>
                  <a:cubicBezTo>
                    <a:pt x="360604" y="262282"/>
                    <a:pt x="315197" y="198203"/>
                    <a:pt x="250484" y="170832"/>
                  </a:cubicBezTo>
                  <a:lnTo>
                    <a:pt x="218383" y="160867"/>
                  </a:lnTo>
                  <a:lnTo>
                    <a:pt x="218383" y="107724"/>
                  </a:lnTo>
                  <a:cubicBezTo>
                    <a:pt x="218383" y="48230"/>
                    <a:pt x="266613" y="0"/>
                    <a:pt x="326107" y="0"/>
                  </a:cubicBezTo>
                  <a:close/>
                </a:path>
              </a:pathLst>
            </a:custGeom>
            <a:solidFill>
              <a:srgbClr val="87479C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8"/>
            <p:cNvSpPr txBox="1"/>
            <p:nvPr/>
          </p:nvSpPr>
          <p:spPr>
            <a:xfrm>
              <a:off x="2396257" y="4436103"/>
              <a:ext cx="240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5</a:t>
              </a:r>
              <a:endParaRPr/>
            </a:p>
          </p:txBody>
        </p:sp>
        <p:sp>
          <p:nvSpPr>
            <p:cNvPr id="270" name="Google Shape;270;p8"/>
            <p:cNvSpPr txBox="1"/>
            <p:nvPr/>
          </p:nvSpPr>
          <p:spPr>
            <a:xfrm>
              <a:off x="2731618" y="4326954"/>
              <a:ext cx="19446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500">
                  <a:solidFill>
                    <a:schemeClr val="lt1"/>
                  </a:solidFill>
                  <a:latin typeface="Comfortaa"/>
                  <a:ea typeface="Comfortaa"/>
                  <a:cs typeface="Comfortaa"/>
                  <a:sym typeface="Comfortaa"/>
                </a:rPr>
                <a:t>Двигательный отсек</a:t>
              </a:r>
              <a:endParaRPr sz="1500"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cxnSp>
          <p:nvCxnSpPr>
            <p:cNvPr id="271" name="Google Shape;271;p8"/>
            <p:cNvCxnSpPr/>
            <p:nvPr/>
          </p:nvCxnSpPr>
          <p:spPr>
            <a:xfrm>
              <a:off x="3060542" y="4105700"/>
              <a:ext cx="0" cy="178200"/>
            </a:xfrm>
            <a:prstGeom prst="straightConnector1">
              <a:avLst/>
            </a:prstGeom>
            <a:noFill/>
            <a:ln w="28575" cap="flat" cmpd="sng">
              <a:solidFill>
                <a:srgbClr val="87479C">
                  <a:alpha val="6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72" name="Google Shape;272;p8"/>
            <p:cNvGrpSpPr/>
            <p:nvPr/>
          </p:nvGrpSpPr>
          <p:grpSpPr>
            <a:xfrm>
              <a:off x="1380249" y="1028003"/>
              <a:ext cx="3360785" cy="3097680"/>
              <a:chOff x="5843584" y="1226807"/>
              <a:chExt cx="3360785" cy="3097680"/>
            </a:xfrm>
          </p:grpSpPr>
          <p:cxnSp>
            <p:nvCxnSpPr>
              <p:cNvPr id="273" name="Google Shape;273;p8"/>
              <p:cNvCxnSpPr/>
              <p:nvPr/>
            </p:nvCxnSpPr>
            <p:spPr>
              <a:xfrm>
                <a:off x="7192226" y="1872864"/>
                <a:ext cx="0" cy="1782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7479C">
                    <a:alpha val="69803"/>
                  </a:srgbClr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grpSp>
            <p:nvGrpSpPr>
              <p:cNvPr id="274" name="Google Shape;274;p8"/>
              <p:cNvGrpSpPr/>
              <p:nvPr/>
            </p:nvGrpSpPr>
            <p:grpSpPr>
              <a:xfrm>
                <a:off x="6857749" y="2873287"/>
                <a:ext cx="2346620" cy="646331"/>
                <a:chOff x="6350333" y="2967254"/>
                <a:chExt cx="2346620" cy="646331"/>
              </a:xfrm>
            </p:grpSpPr>
            <p:grpSp>
              <p:nvGrpSpPr>
                <p:cNvPr id="275" name="Google Shape;275;p8"/>
                <p:cNvGrpSpPr/>
                <p:nvPr/>
              </p:nvGrpSpPr>
              <p:grpSpPr>
                <a:xfrm>
                  <a:off x="6350333" y="2967254"/>
                  <a:ext cx="2346620" cy="646331"/>
                  <a:chOff x="6121593" y="1175091"/>
                  <a:chExt cx="2346620" cy="646331"/>
                </a:xfrm>
              </p:grpSpPr>
              <p:sp>
                <p:nvSpPr>
                  <p:cNvPr id="276" name="Google Shape;276;p8"/>
                  <p:cNvSpPr/>
                  <p:nvPr/>
                </p:nvSpPr>
                <p:spPr>
                  <a:xfrm>
                    <a:off x="6125059" y="1175091"/>
                    <a:ext cx="2343154" cy="646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3154" h="646331" extrusionOk="0">
                        <a:moveTo>
                          <a:pt x="218383" y="245670"/>
                        </a:moveTo>
                        <a:lnTo>
                          <a:pt x="248606" y="266046"/>
                        </a:lnTo>
                        <a:cubicBezTo>
                          <a:pt x="266756" y="284196"/>
                          <a:pt x="277981" y="309270"/>
                          <a:pt x="277981" y="336965"/>
                        </a:cubicBezTo>
                        <a:cubicBezTo>
                          <a:pt x="277981" y="364661"/>
                          <a:pt x="266756" y="389734"/>
                          <a:pt x="248606" y="407884"/>
                        </a:cubicBezTo>
                        <a:lnTo>
                          <a:pt x="218383" y="428260"/>
                        </a:lnTo>
                        <a:close/>
                        <a:moveTo>
                          <a:pt x="180302" y="156663"/>
                        </a:moveTo>
                        <a:cubicBezTo>
                          <a:pt x="192749" y="156663"/>
                          <a:pt x="204902" y="157924"/>
                          <a:pt x="216639" y="160326"/>
                        </a:cubicBezTo>
                        <a:lnTo>
                          <a:pt x="218383" y="160867"/>
                        </a:lnTo>
                        <a:lnTo>
                          <a:pt x="218383" y="245670"/>
                        </a:lnTo>
                        <a:lnTo>
                          <a:pt x="216726" y="244553"/>
                        </a:lnTo>
                        <a:cubicBezTo>
                          <a:pt x="204727" y="239478"/>
                          <a:pt x="191535" y="236671"/>
                          <a:pt x="177687" y="236671"/>
                        </a:cubicBezTo>
                        <a:cubicBezTo>
                          <a:pt x="122296" y="236671"/>
                          <a:pt x="77393" y="281574"/>
                          <a:pt x="77393" y="336965"/>
                        </a:cubicBezTo>
                        <a:cubicBezTo>
                          <a:pt x="77393" y="392356"/>
                          <a:pt x="122296" y="437259"/>
                          <a:pt x="177687" y="437259"/>
                        </a:cubicBezTo>
                        <a:cubicBezTo>
                          <a:pt x="191535" y="437259"/>
                          <a:pt x="204727" y="434453"/>
                          <a:pt x="216726" y="429377"/>
                        </a:cubicBezTo>
                        <a:lnTo>
                          <a:pt x="218383" y="428260"/>
                        </a:lnTo>
                        <a:lnTo>
                          <a:pt x="218383" y="513063"/>
                        </a:lnTo>
                        <a:lnTo>
                          <a:pt x="216639" y="513604"/>
                        </a:lnTo>
                        <a:cubicBezTo>
                          <a:pt x="204902" y="516006"/>
                          <a:pt x="192749" y="517267"/>
                          <a:pt x="180302" y="517267"/>
                        </a:cubicBezTo>
                        <a:cubicBezTo>
                          <a:pt x="80724" y="517267"/>
                          <a:pt x="0" y="436543"/>
                          <a:pt x="0" y="336965"/>
                        </a:cubicBezTo>
                        <a:cubicBezTo>
                          <a:pt x="0" y="237387"/>
                          <a:pt x="80724" y="156663"/>
                          <a:pt x="180302" y="156663"/>
                        </a:cubicBezTo>
                        <a:close/>
                        <a:moveTo>
                          <a:pt x="326107" y="0"/>
                        </a:moveTo>
                        <a:lnTo>
                          <a:pt x="2235430" y="0"/>
                        </a:lnTo>
                        <a:cubicBezTo>
                          <a:pt x="2294924" y="0"/>
                          <a:pt x="2343154" y="48230"/>
                          <a:pt x="2343154" y="107724"/>
                        </a:cubicBezTo>
                        <a:lnTo>
                          <a:pt x="2343154" y="538607"/>
                        </a:lnTo>
                        <a:cubicBezTo>
                          <a:pt x="2343154" y="598101"/>
                          <a:pt x="2294924" y="646331"/>
                          <a:pt x="2235430" y="646331"/>
                        </a:cubicBezTo>
                        <a:lnTo>
                          <a:pt x="326107" y="646331"/>
                        </a:lnTo>
                        <a:cubicBezTo>
                          <a:pt x="266613" y="646331"/>
                          <a:pt x="218383" y="598101"/>
                          <a:pt x="218383" y="538607"/>
                        </a:cubicBezTo>
                        <a:lnTo>
                          <a:pt x="218383" y="513063"/>
                        </a:lnTo>
                        <a:lnTo>
                          <a:pt x="250484" y="503098"/>
                        </a:lnTo>
                        <a:cubicBezTo>
                          <a:pt x="315197" y="475727"/>
                          <a:pt x="360604" y="411649"/>
                          <a:pt x="360604" y="336965"/>
                        </a:cubicBezTo>
                        <a:cubicBezTo>
                          <a:pt x="360604" y="262282"/>
                          <a:pt x="315197" y="198203"/>
                          <a:pt x="250484" y="170832"/>
                        </a:cubicBezTo>
                        <a:lnTo>
                          <a:pt x="218383" y="160867"/>
                        </a:lnTo>
                        <a:lnTo>
                          <a:pt x="218383" y="107724"/>
                        </a:lnTo>
                        <a:cubicBezTo>
                          <a:pt x="218383" y="48230"/>
                          <a:pt x="266613" y="0"/>
                          <a:pt x="326107" y="0"/>
                        </a:cubicBezTo>
                        <a:close/>
                      </a:path>
                    </a:pathLst>
                  </a:custGeom>
                  <a:solidFill>
                    <a:srgbClr val="87479C">
                      <a:alpha val="69803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7" name="Google Shape;277;p8"/>
                  <p:cNvSpPr txBox="1"/>
                  <p:nvPr/>
                </p:nvSpPr>
                <p:spPr>
                  <a:xfrm>
                    <a:off x="6121593" y="1313590"/>
                    <a:ext cx="240900" cy="3693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3</a:t>
                    </a:r>
                    <a:endParaRPr/>
                  </a:p>
                </p:txBody>
              </p:sp>
            </p:grpSp>
            <p:sp>
              <p:nvSpPr>
                <p:cNvPr id="278" name="Google Shape;278;p8"/>
                <p:cNvSpPr txBox="1"/>
                <p:nvPr/>
              </p:nvSpPr>
              <p:spPr>
                <a:xfrm>
                  <a:off x="6732089" y="3101883"/>
                  <a:ext cx="1889100" cy="323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500">
                      <a:solidFill>
                        <a:schemeClr val="lt1"/>
                      </a:solidFill>
                      <a:latin typeface="Comfortaa"/>
                      <a:ea typeface="Comfortaa"/>
                      <a:cs typeface="Comfortaa"/>
                      <a:sym typeface="Comfortaa"/>
                    </a:rPr>
                    <a:t>Корпус</a:t>
                  </a:r>
                  <a:endParaRPr sz="1500">
                    <a:latin typeface="Comfortaa"/>
                    <a:ea typeface="Comfortaa"/>
                    <a:cs typeface="Comfortaa"/>
                    <a:sym typeface="Comfortaa"/>
                  </a:endParaRPr>
                </a:p>
              </p:txBody>
            </p:sp>
          </p:grpSp>
          <p:grpSp>
            <p:nvGrpSpPr>
              <p:cNvPr id="279" name="Google Shape;279;p8"/>
              <p:cNvGrpSpPr/>
              <p:nvPr/>
            </p:nvGrpSpPr>
            <p:grpSpPr>
              <a:xfrm>
                <a:off x="5843584" y="3678156"/>
                <a:ext cx="2458282" cy="646331"/>
                <a:chOff x="5433429" y="3590780"/>
                <a:chExt cx="2458282" cy="646331"/>
              </a:xfrm>
            </p:grpSpPr>
            <p:grpSp>
              <p:nvGrpSpPr>
                <p:cNvPr id="280" name="Google Shape;280;p8"/>
                <p:cNvGrpSpPr/>
                <p:nvPr/>
              </p:nvGrpSpPr>
              <p:grpSpPr>
                <a:xfrm>
                  <a:off x="5433429" y="3590780"/>
                  <a:ext cx="2343154" cy="646331"/>
                  <a:chOff x="5670833" y="1072383"/>
                  <a:chExt cx="2343154" cy="646331"/>
                </a:xfrm>
              </p:grpSpPr>
              <p:sp>
                <p:nvSpPr>
                  <p:cNvPr id="281" name="Google Shape;281;p8"/>
                  <p:cNvSpPr/>
                  <p:nvPr/>
                </p:nvSpPr>
                <p:spPr>
                  <a:xfrm>
                    <a:off x="5670833" y="1072383"/>
                    <a:ext cx="2343154" cy="646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3154" h="646331" extrusionOk="0">
                        <a:moveTo>
                          <a:pt x="218383" y="245670"/>
                        </a:moveTo>
                        <a:lnTo>
                          <a:pt x="248606" y="266046"/>
                        </a:lnTo>
                        <a:cubicBezTo>
                          <a:pt x="266756" y="284196"/>
                          <a:pt x="277981" y="309270"/>
                          <a:pt x="277981" y="336965"/>
                        </a:cubicBezTo>
                        <a:cubicBezTo>
                          <a:pt x="277981" y="364661"/>
                          <a:pt x="266756" y="389734"/>
                          <a:pt x="248606" y="407884"/>
                        </a:cubicBezTo>
                        <a:lnTo>
                          <a:pt x="218383" y="428260"/>
                        </a:lnTo>
                        <a:close/>
                        <a:moveTo>
                          <a:pt x="180302" y="156663"/>
                        </a:moveTo>
                        <a:cubicBezTo>
                          <a:pt x="192749" y="156663"/>
                          <a:pt x="204902" y="157924"/>
                          <a:pt x="216639" y="160326"/>
                        </a:cubicBezTo>
                        <a:lnTo>
                          <a:pt x="218383" y="160867"/>
                        </a:lnTo>
                        <a:lnTo>
                          <a:pt x="218383" y="245670"/>
                        </a:lnTo>
                        <a:lnTo>
                          <a:pt x="216726" y="244553"/>
                        </a:lnTo>
                        <a:cubicBezTo>
                          <a:pt x="204727" y="239478"/>
                          <a:pt x="191535" y="236671"/>
                          <a:pt x="177687" y="236671"/>
                        </a:cubicBezTo>
                        <a:cubicBezTo>
                          <a:pt x="122296" y="236671"/>
                          <a:pt x="77393" y="281574"/>
                          <a:pt x="77393" y="336965"/>
                        </a:cubicBezTo>
                        <a:cubicBezTo>
                          <a:pt x="77393" y="392356"/>
                          <a:pt x="122296" y="437259"/>
                          <a:pt x="177687" y="437259"/>
                        </a:cubicBezTo>
                        <a:cubicBezTo>
                          <a:pt x="191535" y="437259"/>
                          <a:pt x="204727" y="434453"/>
                          <a:pt x="216726" y="429377"/>
                        </a:cubicBezTo>
                        <a:lnTo>
                          <a:pt x="218383" y="428260"/>
                        </a:lnTo>
                        <a:lnTo>
                          <a:pt x="218383" y="513063"/>
                        </a:lnTo>
                        <a:lnTo>
                          <a:pt x="216639" y="513604"/>
                        </a:lnTo>
                        <a:cubicBezTo>
                          <a:pt x="204902" y="516006"/>
                          <a:pt x="192749" y="517267"/>
                          <a:pt x="180302" y="517267"/>
                        </a:cubicBezTo>
                        <a:cubicBezTo>
                          <a:pt x="80724" y="517267"/>
                          <a:pt x="0" y="436543"/>
                          <a:pt x="0" y="336965"/>
                        </a:cubicBezTo>
                        <a:cubicBezTo>
                          <a:pt x="0" y="237387"/>
                          <a:pt x="80724" y="156663"/>
                          <a:pt x="180302" y="156663"/>
                        </a:cubicBezTo>
                        <a:close/>
                        <a:moveTo>
                          <a:pt x="326107" y="0"/>
                        </a:moveTo>
                        <a:lnTo>
                          <a:pt x="2235430" y="0"/>
                        </a:lnTo>
                        <a:cubicBezTo>
                          <a:pt x="2294924" y="0"/>
                          <a:pt x="2343154" y="48230"/>
                          <a:pt x="2343154" y="107724"/>
                        </a:cubicBezTo>
                        <a:lnTo>
                          <a:pt x="2343154" y="538607"/>
                        </a:lnTo>
                        <a:cubicBezTo>
                          <a:pt x="2343154" y="598101"/>
                          <a:pt x="2294924" y="646331"/>
                          <a:pt x="2235430" y="646331"/>
                        </a:cubicBezTo>
                        <a:lnTo>
                          <a:pt x="326107" y="646331"/>
                        </a:lnTo>
                        <a:cubicBezTo>
                          <a:pt x="266613" y="646331"/>
                          <a:pt x="218383" y="598101"/>
                          <a:pt x="218383" y="538607"/>
                        </a:cubicBezTo>
                        <a:lnTo>
                          <a:pt x="218383" y="513063"/>
                        </a:lnTo>
                        <a:lnTo>
                          <a:pt x="250484" y="503098"/>
                        </a:lnTo>
                        <a:cubicBezTo>
                          <a:pt x="315197" y="475727"/>
                          <a:pt x="360604" y="411649"/>
                          <a:pt x="360604" y="336965"/>
                        </a:cubicBezTo>
                        <a:cubicBezTo>
                          <a:pt x="360604" y="262282"/>
                          <a:pt x="315197" y="198203"/>
                          <a:pt x="250484" y="170832"/>
                        </a:cubicBezTo>
                        <a:lnTo>
                          <a:pt x="218383" y="160867"/>
                        </a:lnTo>
                        <a:lnTo>
                          <a:pt x="218383" y="107724"/>
                        </a:lnTo>
                        <a:cubicBezTo>
                          <a:pt x="218383" y="48230"/>
                          <a:pt x="266613" y="0"/>
                          <a:pt x="326107" y="0"/>
                        </a:cubicBezTo>
                        <a:close/>
                      </a:path>
                    </a:pathLst>
                  </a:custGeom>
                  <a:solidFill>
                    <a:srgbClr val="87479C">
                      <a:alpha val="69803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8"/>
                  <p:cNvSpPr txBox="1"/>
                  <p:nvPr/>
                </p:nvSpPr>
                <p:spPr>
                  <a:xfrm>
                    <a:off x="5670833" y="1200190"/>
                    <a:ext cx="240900" cy="3693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4</a:t>
                    </a:r>
                    <a:endParaRPr/>
                  </a:p>
                </p:txBody>
              </p:sp>
            </p:grpSp>
            <p:sp>
              <p:nvSpPr>
                <p:cNvPr id="283" name="Google Shape;283;p8"/>
                <p:cNvSpPr txBox="1"/>
                <p:nvPr/>
              </p:nvSpPr>
              <p:spPr>
                <a:xfrm>
                  <a:off x="5548411" y="3731232"/>
                  <a:ext cx="2343300" cy="323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500">
                      <a:solidFill>
                        <a:schemeClr val="lt1"/>
                      </a:solidFill>
                      <a:latin typeface="Comfortaa"/>
                      <a:ea typeface="Comfortaa"/>
                      <a:cs typeface="Comfortaa"/>
                      <a:sym typeface="Comfortaa"/>
                    </a:rPr>
                    <a:t>Стабилизаторы</a:t>
                  </a:r>
                  <a:endParaRPr sz="1500">
                    <a:latin typeface="Comfortaa"/>
                    <a:ea typeface="Comfortaa"/>
                    <a:cs typeface="Comfortaa"/>
                    <a:sym typeface="Comfortaa"/>
                  </a:endParaRPr>
                </a:p>
              </p:txBody>
            </p:sp>
          </p:grpSp>
          <p:grpSp>
            <p:nvGrpSpPr>
              <p:cNvPr id="284" name="Google Shape;284;p8"/>
              <p:cNvGrpSpPr/>
              <p:nvPr/>
            </p:nvGrpSpPr>
            <p:grpSpPr>
              <a:xfrm>
                <a:off x="5875384" y="2050930"/>
                <a:ext cx="2343154" cy="646331"/>
                <a:chOff x="5641783" y="2148027"/>
                <a:chExt cx="2343154" cy="646331"/>
              </a:xfrm>
            </p:grpSpPr>
            <p:grpSp>
              <p:nvGrpSpPr>
                <p:cNvPr id="285" name="Google Shape;285;p8"/>
                <p:cNvGrpSpPr/>
                <p:nvPr/>
              </p:nvGrpSpPr>
              <p:grpSpPr>
                <a:xfrm>
                  <a:off x="5641783" y="2148027"/>
                  <a:ext cx="2343154" cy="646331"/>
                  <a:chOff x="5724201" y="1255437"/>
                  <a:chExt cx="2343154" cy="646331"/>
                </a:xfrm>
              </p:grpSpPr>
              <p:sp>
                <p:nvSpPr>
                  <p:cNvPr id="286" name="Google Shape;286;p8"/>
                  <p:cNvSpPr/>
                  <p:nvPr/>
                </p:nvSpPr>
                <p:spPr>
                  <a:xfrm>
                    <a:off x="5724201" y="1255437"/>
                    <a:ext cx="2343154" cy="6463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3154" h="646331" extrusionOk="0">
                        <a:moveTo>
                          <a:pt x="218383" y="245670"/>
                        </a:moveTo>
                        <a:lnTo>
                          <a:pt x="248606" y="266046"/>
                        </a:lnTo>
                        <a:cubicBezTo>
                          <a:pt x="266756" y="284196"/>
                          <a:pt x="277981" y="309270"/>
                          <a:pt x="277981" y="336965"/>
                        </a:cubicBezTo>
                        <a:cubicBezTo>
                          <a:pt x="277981" y="364661"/>
                          <a:pt x="266756" y="389734"/>
                          <a:pt x="248606" y="407884"/>
                        </a:cubicBezTo>
                        <a:lnTo>
                          <a:pt x="218383" y="428260"/>
                        </a:lnTo>
                        <a:close/>
                        <a:moveTo>
                          <a:pt x="180302" y="156663"/>
                        </a:moveTo>
                        <a:cubicBezTo>
                          <a:pt x="192749" y="156663"/>
                          <a:pt x="204902" y="157924"/>
                          <a:pt x="216639" y="160326"/>
                        </a:cubicBezTo>
                        <a:lnTo>
                          <a:pt x="218383" y="160867"/>
                        </a:lnTo>
                        <a:lnTo>
                          <a:pt x="218383" y="245670"/>
                        </a:lnTo>
                        <a:lnTo>
                          <a:pt x="216726" y="244553"/>
                        </a:lnTo>
                        <a:cubicBezTo>
                          <a:pt x="204727" y="239478"/>
                          <a:pt x="191535" y="236671"/>
                          <a:pt x="177687" y="236671"/>
                        </a:cubicBezTo>
                        <a:cubicBezTo>
                          <a:pt x="122296" y="236671"/>
                          <a:pt x="77393" y="281574"/>
                          <a:pt x="77393" y="336965"/>
                        </a:cubicBezTo>
                        <a:cubicBezTo>
                          <a:pt x="77393" y="392356"/>
                          <a:pt x="122296" y="437259"/>
                          <a:pt x="177687" y="437259"/>
                        </a:cubicBezTo>
                        <a:cubicBezTo>
                          <a:pt x="191535" y="437259"/>
                          <a:pt x="204727" y="434453"/>
                          <a:pt x="216726" y="429377"/>
                        </a:cubicBezTo>
                        <a:lnTo>
                          <a:pt x="218383" y="428260"/>
                        </a:lnTo>
                        <a:lnTo>
                          <a:pt x="218383" y="513063"/>
                        </a:lnTo>
                        <a:lnTo>
                          <a:pt x="216639" y="513604"/>
                        </a:lnTo>
                        <a:cubicBezTo>
                          <a:pt x="204902" y="516006"/>
                          <a:pt x="192749" y="517267"/>
                          <a:pt x="180302" y="517267"/>
                        </a:cubicBezTo>
                        <a:cubicBezTo>
                          <a:pt x="80724" y="517267"/>
                          <a:pt x="0" y="436543"/>
                          <a:pt x="0" y="336965"/>
                        </a:cubicBezTo>
                        <a:cubicBezTo>
                          <a:pt x="0" y="237387"/>
                          <a:pt x="80724" y="156663"/>
                          <a:pt x="180302" y="156663"/>
                        </a:cubicBezTo>
                        <a:close/>
                        <a:moveTo>
                          <a:pt x="326107" y="0"/>
                        </a:moveTo>
                        <a:lnTo>
                          <a:pt x="2235430" y="0"/>
                        </a:lnTo>
                        <a:cubicBezTo>
                          <a:pt x="2294924" y="0"/>
                          <a:pt x="2343154" y="48230"/>
                          <a:pt x="2343154" y="107724"/>
                        </a:cubicBezTo>
                        <a:lnTo>
                          <a:pt x="2343154" y="538607"/>
                        </a:lnTo>
                        <a:cubicBezTo>
                          <a:pt x="2343154" y="598101"/>
                          <a:pt x="2294924" y="646331"/>
                          <a:pt x="2235430" y="646331"/>
                        </a:cubicBezTo>
                        <a:lnTo>
                          <a:pt x="326107" y="646331"/>
                        </a:lnTo>
                        <a:cubicBezTo>
                          <a:pt x="266613" y="646331"/>
                          <a:pt x="218383" y="598101"/>
                          <a:pt x="218383" y="538607"/>
                        </a:cubicBezTo>
                        <a:lnTo>
                          <a:pt x="218383" y="513063"/>
                        </a:lnTo>
                        <a:lnTo>
                          <a:pt x="250484" y="503098"/>
                        </a:lnTo>
                        <a:cubicBezTo>
                          <a:pt x="315197" y="475727"/>
                          <a:pt x="360604" y="411649"/>
                          <a:pt x="360604" y="336965"/>
                        </a:cubicBezTo>
                        <a:cubicBezTo>
                          <a:pt x="360604" y="262282"/>
                          <a:pt x="315197" y="198203"/>
                          <a:pt x="250484" y="170832"/>
                        </a:cubicBezTo>
                        <a:lnTo>
                          <a:pt x="218383" y="160867"/>
                        </a:lnTo>
                        <a:lnTo>
                          <a:pt x="218383" y="107724"/>
                        </a:lnTo>
                        <a:cubicBezTo>
                          <a:pt x="218383" y="48230"/>
                          <a:pt x="266613" y="0"/>
                          <a:pt x="326107" y="0"/>
                        </a:cubicBezTo>
                        <a:close/>
                      </a:path>
                    </a:pathLst>
                  </a:custGeom>
                  <a:solidFill>
                    <a:srgbClr val="87479C">
                      <a:alpha val="69803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chemeClr val="lt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8"/>
                  <p:cNvSpPr txBox="1"/>
                  <p:nvPr/>
                </p:nvSpPr>
                <p:spPr>
                  <a:xfrm>
                    <a:off x="5744530" y="1398997"/>
                    <a:ext cx="240900" cy="3693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sp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ru-RU"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2</a:t>
                    </a:r>
                    <a:endParaRPr/>
                  </a:p>
                </p:txBody>
              </p:sp>
            </p:grpSp>
            <p:sp>
              <p:nvSpPr>
                <p:cNvPr id="288" name="Google Shape;288;p8"/>
                <p:cNvSpPr txBox="1"/>
                <p:nvPr/>
              </p:nvSpPr>
              <p:spPr>
                <a:xfrm>
                  <a:off x="5988673" y="2292992"/>
                  <a:ext cx="1781700" cy="323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500">
                      <a:solidFill>
                        <a:schemeClr val="lt1"/>
                      </a:solidFill>
                      <a:latin typeface="Comfortaa"/>
                      <a:ea typeface="Comfortaa"/>
                      <a:cs typeface="Comfortaa"/>
                      <a:sym typeface="Comfortaa"/>
                    </a:rPr>
                    <a:t>Отсек ПН</a:t>
                  </a:r>
                  <a:endParaRPr sz="1200">
                    <a:solidFill>
                      <a:schemeClr val="lt1"/>
                    </a:solidFill>
                    <a:latin typeface="Comfortaa"/>
                    <a:ea typeface="Comfortaa"/>
                    <a:cs typeface="Comfortaa"/>
                    <a:sym typeface="Comfortaa"/>
                  </a:endParaRPr>
                </a:p>
              </p:txBody>
            </p:sp>
          </p:grpSp>
          <p:grpSp>
            <p:nvGrpSpPr>
              <p:cNvPr id="289" name="Google Shape;289;p8"/>
              <p:cNvGrpSpPr/>
              <p:nvPr/>
            </p:nvGrpSpPr>
            <p:grpSpPr>
              <a:xfrm>
                <a:off x="6861215" y="1226807"/>
                <a:ext cx="2343154" cy="651178"/>
                <a:chOff x="6314333" y="1313381"/>
                <a:chExt cx="2343154" cy="651178"/>
              </a:xfrm>
            </p:grpSpPr>
            <p:sp>
              <p:nvSpPr>
                <p:cNvPr id="290" name="Google Shape;290;p8"/>
                <p:cNvSpPr txBox="1"/>
                <p:nvPr/>
              </p:nvSpPr>
              <p:spPr>
                <a:xfrm>
                  <a:off x="6655371" y="1318706"/>
                  <a:ext cx="1899000" cy="554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500">
                      <a:solidFill>
                        <a:schemeClr val="lt1"/>
                      </a:solidFill>
                      <a:latin typeface="Comfortaa"/>
                      <a:ea typeface="Comfortaa"/>
                      <a:cs typeface="Comfortaa"/>
                      <a:sym typeface="Comfortaa"/>
                    </a:rPr>
                    <a:t>Головной обтекатель</a:t>
                  </a:r>
                  <a:endParaRPr sz="1500">
                    <a:latin typeface="Comfortaa"/>
                    <a:ea typeface="Comfortaa"/>
                    <a:cs typeface="Comfortaa"/>
                    <a:sym typeface="Comfortaa"/>
                  </a:endParaRPr>
                </a:p>
              </p:txBody>
            </p:sp>
            <p:sp>
              <p:nvSpPr>
                <p:cNvPr id="291" name="Google Shape;291;p8"/>
                <p:cNvSpPr/>
                <p:nvPr/>
              </p:nvSpPr>
              <p:spPr>
                <a:xfrm>
                  <a:off x="6314333" y="1313381"/>
                  <a:ext cx="2343154" cy="651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154" h="646331" extrusionOk="0">
                      <a:moveTo>
                        <a:pt x="218383" y="245670"/>
                      </a:moveTo>
                      <a:lnTo>
                        <a:pt x="248606" y="266046"/>
                      </a:lnTo>
                      <a:cubicBezTo>
                        <a:pt x="266756" y="284196"/>
                        <a:pt x="277981" y="309270"/>
                        <a:pt x="277981" y="336965"/>
                      </a:cubicBezTo>
                      <a:cubicBezTo>
                        <a:pt x="277981" y="364661"/>
                        <a:pt x="266756" y="389734"/>
                        <a:pt x="248606" y="407884"/>
                      </a:cubicBezTo>
                      <a:lnTo>
                        <a:pt x="218383" y="428260"/>
                      </a:lnTo>
                      <a:close/>
                      <a:moveTo>
                        <a:pt x="180302" y="156663"/>
                      </a:moveTo>
                      <a:cubicBezTo>
                        <a:pt x="192749" y="156663"/>
                        <a:pt x="204902" y="157924"/>
                        <a:pt x="216639" y="160326"/>
                      </a:cubicBezTo>
                      <a:lnTo>
                        <a:pt x="218383" y="160867"/>
                      </a:lnTo>
                      <a:lnTo>
                        <a:pt x="218383" y="245670"/>
                      </a:lnTo>
                      <a:lnTo>
                        <a:pt x="216726" y="244553"/>
                      </a:lnTo>
                      <a:cubicBezTo>
                        <a:pt x="204727" y="239478"/>
                        <a:pt x="191535" y="236671"/>
                        <a:pt x="177687" y="236671"/>
                      </a:cubicBezTo>
                      <a:cubicBezTo>
                        <a:pt x="122296" y="236671"/>
                        <a:pt x="77393" y="281574"/>
                        <a:pt x="77393" y="336965"/>
                      </a:cubicBezTo>
                      <a:cubicBezTo>
                        <a:pt x="77393" y="392356"/>
                        <a:pt x="122296" y="437259"/>
                        <a:pt x="177687" y="437259"/>
                      </a:cubicBezTo>
                      <a:cubicBezTo>
                        <a:pt x="191535" y="437259"/>
                        <a:pt x="204727" y="434453"/>
                        <a:pt x="216726" y="429377"/>
                      </a:cubicBezTo>
                      <a:lnTo>
                        <a:pt x="218383" y="428260"/>
                      </a:lnTo>
                      <a:lnTo>
                        <a:pt x="218383" y="513063"/>
                      </a:lnTo>
                      <a:lnTo>
                        <a:pt x="216639" y="513604"/>
                      </a:lnTo>
                      <a:cubicBezTo>
                        <a:pt x="204902" y="516006"/>
                        <a:pt x="192749" y="517267"/>
                        <a:pt x="180302" y="517267"/>
                      </a:cubicBezTo>
                      <a:cubicBezTo>
                        <a:pt x="80724" y="517267"/>
                        <a:pt x="0" y="436543"/>
                        <a:pt x="0" y="336965"/>
                      </a:cubicBezTo>
                      <a:cubicBezTo>
                        <a:pt x="0" y="237387"/>
                        <a:pt x="80724" y="156663"/>
                        <a:pt x="180302" y="156663"/>
                      </a:cubicBezTo>
                      <a:close/>
                      <a:moveTo>
                        <a:pt x="326107" y="0"/>
                      </a:moveTo>
                      <a:lnTo>
                        <a:pt x="2235430" y="0"/>
                      </a:lnTo>
                      <a:cubicBezTo>
                        <a:pt x="2294924" y="0"/>
                        <a:pt x="2343154" y="48230"/>
                        <a:pt x="2343154" y="107724"/>
                      </a:cubicBezTo>
                      <a:lnTo>
                        <a:pt x="2343154" y="538607"/>
                      </a:lnTo>
                      <a:cubicBezTo>
                        <a:pt x="2343154" y="598101"/>
                        <a:pt x="2294924" y="646331"/>
                        <a:pt x="2235430" y="646331"/>
                      </a:cubicBezTo>
                      <a:lnTo>
                        <a:pt x="326107" y="646331"/>
                      </a:lnTo>
                      <a:cubicBezTo>
                        <a:pt x="266613" y="646331"/>
                        <a:pt x="218383" y="598101"/>
                        <a:pt x="218383" y="538607"/>
                      </a:cubicBezTo>
                      <a:lnTo>
                        <a:pt x="218383" y="513063"/>
                      </a:lnTo>
                      <a:lnTo>
                        <a:pt x="250484" y="503098"/>
                      </a:lnTo>
                      <a:cubicBezTo>
                        <a:pt x="315197" y="475727"/>
                        <a:pt x="360604" y="411649"/>
                        <a:pt x="360604" y="336965"/>
                      </a:cubicBezTo>
                      <a:cubicBezTo>
                        <a:pt x="360604" y="262282"/>
                        <a:pt x="315197" y="198203"/>
                        <a:pt x="250484" y="170832"/>
                      </a:cubicBezTo>
                      <a:lnTo>
                        <a:pt x="218383" y="160867"/>
                      </a:lnTo>
                      <a:lnTo>
                        <a:pt x="218383" y="107724"/>
                      </a:lnTo>
                      <a:cubicBezTo>
                        <a:pt x="218383" y="48230"/>
                        <a:pt x="266613" y="0"/>
                        <a:pt x="326107" y="0"/>
                      </a:cubicBezTo>
                      <a:close/>
                    </a:path>
                  </a:pathLst>
                </a:custGeom>
                <a:solidFill>
                  <a:srgbClr val="87479C">
                    <a:alpha val="69803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292" name="Google Shape;292;p8"/>
          <p:cNvSpPr txBox="1"/>
          <p:nvPr/>
        </p:nvSpPr>
        <p:spPr>
          <a:xfrm>
            <a:off x="2404300" y="1100463"/>
            <a:ext cx="215700" cy="1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8"/>
          <p:cNvSpPr txBox="1"/>
          <p:nvPr/>
        </p:nvSpPr>
        <p:spPr>
          <a:xfrm>
            <a:off x="2838725" y="1002950"/>
            <a:ext cx="1695000" cy="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Головной обтекатель</a:t>
            </a:r>
            <a:endParaRPr sz="15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3023" y="718139"/>
            <a:ext cx="1842951" cy="1763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9"/>
          <p:cNvPicPr preferRelativeResize="0"/>
          <p:nvPr/>
        </p:nvPicPr>
        <p:blipFill rotWithShape="1">
          <a:blip r:embed="rId4">
            <a:alphaModFix/>
          </a:blip>
          <a:srcRect l="73939" t="16382" r="13108" b="61839"/>
          <a:stretch/>
        </p:blipFill>
        <p:spPr>
          <a:xfrm>
            <a:off x="5388083" y="3300894"/>
            <a:ext cx="870995" cy="823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9"/>
          <p:cNvPicPr preferRelativeResize="0"/>
          <p:nvPr/>
        </p:nvPicPr>
        <p:blipFill rotWithShape="1">
          <a:blip r:embed="rId5">
            <a:alphaModFix/>
          </a:blip>
          <a:srcRect l="53075" t="346" r="39980" b="86937"/>
          <a:stretch/>
        </p:blipFill>
        <p:spPr>
          <a:xfrm>
            <a:off x="8494567" y="2349378"/>
            <a:ext cx="466993" cy="480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9"/>
          <p:cNvPicPr preferRelativeResize="0"/>
          <p:nvPr/>
        </p:nvPicPr>
        <p:blipFill rotWithShape="1">
          <a:blip r:embed="rId5">
            <a:alphaModFix/>
          </a:blip>
          <a:srcRect l="45159" t="5414" r="47384" b="77529"/>
          <a:stretch/>
        </p:blipFill>
        <p:spPr>
          <a:xfrm>
            <a:off x="1278419" y="2465166"/>
            <a:ext cx="501405" cy="645012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9"/>
          <p:cNvSpPr txBox="1">
            <a:spLocks noGrp="1"/>
          </p:cNvSpPr>
          <p:nvPr>
            <p:ph type="title"/>
          </p:nvPr>
        </p:nvSpPr>
        <p:spPr>
          <a:xfrm>
            <a:off x="1191213" y="-92546"/>
            <a:ext cx="7200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ct val="100000"/>
              <a:buFont typeface="Calibri"/>
              <a:buNone/>
            </a:pPr>
            <a:r>
              <a:rPr lang="ru-RU" sz="3600" b="1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Описание решений в проекте</a:t>
            </a:r>
            <a:endParaRPr sz="2400" b="1">
              <a:solidFill>
                <a:srgbClr val="7030A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03" name="Google Shape;303;p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79512" y="1325207"/>
            <a:ext cx="973574" cy="3795886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9"/>
          <p:cNvSpPr txBox="1"/>
          <p:nvPr/>
        </p:nvSpPr>
        <p:spPr>
          <a:xfrm>
            <a:off x="2260100" y="2638400"/>
            <a:ext cx="191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Компоненты 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305" name="Google Shape;305;p9"/>
          <p:cNvGrpSpPr/>
          <p:nvPr/>
        </p:nvGrpSpPr>
        <p:grpSpPr>
          <a:xfrm>
            <a:off x="8388424" y="4403955"/>
            <a:ext cx="724382" cy="670505"/>
            <a:chOff x="8388424" y="4403955"/>
            <a:chExt cx="724382" cy="670505"/>
          </a:xfrm>
        </p:grpSpPr>
        <p:pic>
          <p:nvPicPr>
            <p:cNvPr id="306" name="Google Shape;306;p9"/>
            <p:cNvPicPr preferRelativeResize="0"/>
            <p:nvPr/>
          </p:nvPicPr>
          <p:blipFill rotWithShape="1">
            <a:blip r:embed="rId7">
              <a:alphaModFix/>
            </a:blip>
            <a:srcRect b="76259"/>
            <a:stretch/>
          </p:blipFill>
          <p:spPr>
            <a:xfrm>
              <a:off x="8388424" y="4403955"/>
              <a:ext cx="724382" cy="6705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9"/>
            <p:cNvSpPr txBox="1"/>
            <p:nvPr/>
          </p:nvSpPr>
          <p:spPr>
            <a:xfrm>
              <a:off x="8604448" y="4578682"/>
              <a:ext cx="3600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8</a:t>
              </a:r>
              <a:endParaRPr dirty="0"/>
            </a:p>
          </p:txBody>
        </p:sp>
      </p:grpSp>
      <p:pic>
        <p:nvPicPr>
          <p:cNvPr id="308" name="Google Shape;308;p9" descr="Линия со стрелкой: изгиб по часовой стрелке со сплошной заливкой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2139999" flipH="1">
            <a:off x="4044373" y="2346168"/>
            <a:ext cx="667726" cy="752934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9"/>
          <p:cNvSpPr txBox="1"/>
          <p:nvPr/>
        </p:nvSpPr>
        <p:spPr>
          <a:xfrm>
            <a:off x="6441280" y="710511"/>
            <a:ext cx="252028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Процесс создания</a:t>
            </a:r>
            <a:endParaRPr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grpSp>
        <p:nvGrpSpPr>
          <p:cNvPr id="310" name="Google Shape;310;p9"/>
          <p:cNvGrpSpPr/>
          <p:nvPr/>
        </p:nvGrpSpPr>
        <p:grpSpPr>
          <a:xfrm>
            <a:off x="5875384" y="1226533"/>
            <a:ext cx="3422016" cy="3359700"/>
            <a:chOff x="5875384" y="1226533"/>
            <a:chExt cx="3422016" cy="3359700"/>
          </a:xfrm>
        </p:grpSpPr>
        <p:cxnSp>
          <p:nvCxnSpPr>
            <p:cNvPr id="311" name="Google Shape;311;p9"/>
            <p:cNvCxnSpPr/>
            <p:nvPr/>
          </p:nvCxnSpPr>
          <p:spPr>
            <a:xfrm>
              <a:off x="7192226" y="1872864"/>
              <a:ext cx="0" cy="265309"/>
            </a:xfrm>
            <a:prstGeom prst="straightConnector1">
              <a:avLst/>
            </a:prstGeom>
            <a:noFill/>
            <a:ln w="28575" cap="flat" cmpd="sng">
              <a:solidFill>
                <a:srgbClr val="87479C">
                  <a:alpha val="6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312" name="Google Shape;312;p9"/>
            <p:cNvGrpSpPr/>
            <p:nvPr/>
          </p:nvGrpSpPr>
          <p:grpSpPr>
            <a:xfrm>
              <a:off x="6474682" y="1226533"/>
              <a:ext cx="2822718" cy="646331"/>
              <a:chOff x="5927800" y="1313107"/>
              <a:chExt cx="2822718" cy="646331"/>
            </a:xfrm>
          </p:grpSpPr>
          <p:grpSp>
            <p:nvGrpSpPr>
              <p:cNvPr id="313" name="Google Shape;313;p9"/>
              <p:cNvGrpSpPr/>
              <p:nvPr/>
            </p:nvGrpSpPr>
            <p:grpSpPr>
              <a:xfrm>
                <a:off x="5927800" y="1313107"/>
                <a:ext cx="2343154" cy="646331"/>
                <a:chOff x="5724201" y="1334129"/>
                <a:chExt cx="2343154" cy="646331"/>
              </a:xfrm>
            </p:grpSpPr>
            <p:sp>
              <p:nvSpPr>
                <p:cNvPr id="314" name="Google Shape;314;p9"/>
                <p:cNvSpPr/>
                <p:nvPr/>
              </p:nvSpPr>
              <p:spPr>
                <a:xfrm>
                  <a:off x="5724201" y="1334129"/>
                  <a:ext cx="2343154" cy="64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154" h="646331" extrusionOk="0">
                      <a:moveTo>
                        <a:pt x="218383" y="245670"/>
                      </a:moveTo>
                      <a:lnTo>
                        <a:pt x="248606" y="266046"/>
                      </a:lnTo>
                      <a:cubicBezTo>
                        <a:pt x="266756" y="284196"/>
                        <a:pt x="277981" y="309270"/>
                        <a:pt x="277981" y="336965"/>
                      </a:cubicBezTo>
                      <a:cubicBezTo>
                        <a:pt x="277981" y="364661"/>
                        <a:pt x="266756" y="389734"/>
                        <a:pt x="248606" y="407884"/>
                      </a:cubicBezTo>
                      <a:lnTo>
                        <a:pt x="218383" y="428260"/>
                      </a:lnTo>
                      <a:close/>
                      <a:moveTo>
                        <a:pt x="180302" y="156663"/>
                      </a:moveTo>
                      <a:cubicBezTo>
                        <a:pt x="192749" y="156663"/>
                        <a:pt x="204902" y="157924"/>
                        <a:pt x="216639" y="160326"/>
                      </a:cubicBezTo>
                      <a:lnTo>
                        <a:pt x="218383" y="160867"/>
                      </a:lnTo>
                      <a:lnTo>
                        <a:pt x="218383" y="245670"/>
                      </a:lnTo>
                      <a:lnTo>
                        <a:pt x="216726" y="244553"/>
                      </a:lnTo>
                      <a:cubicBezTo>
                        <a:pt x="204727" y="239478"/>
                        <a:pt x="191535" y="236671"/>
                        <a:pt x="177687" y="236671"/>
                      </a:cubicBezTo>
                      <a:cubicBezTo>
                        <a:pt x="122296" y="236671"/>
                        <a:pt x="77393" y="281574"/>
                        <a:pt x="77393" y="336965"/>
                      </a:cubicBezTo>
                      <a:cubicBezTo>
                        <a:pt x="77393" y="392356"/>
                        <a:pt x="122296" y="437259"/>
                        <a:pt x="177687" y="437259"/>
                      </a:cubicBezTo>
                      <a:cubicBezTo>
                        <a:pt x="191535" y="437259"/>
                        <a:pt x="204727" y="434453"/>
                        <a:pt x="216726" y="429377"/>
                      </a:cubicBezTo>
                      <a:lnTo>
                        <a:pt x="218383" y="428260"/>
                      </a:lnTo>
                      <a:lnTo>
                        <a:pt x="218383" y="513063"/>
                      </a:lnTo>
                      <a:lnTo>
                        <a:pt x="216639" y="513604"/>
                      </a:lnTo>
                      <a:cubicBezTo>
                        <a:pt x="204902" y="516006"/>
                        <a:pt x="192749" y="517267"/>
                        <a:pt x="180302" y="517267"/>
                      </a:cubicBezTo>
                      <a:cubicBezTo>
                        <a:pt x="80724" y="517267"/>
                        <a:pt x="0" y="436543"/>
                        <a:pt x="0" y="336965"/>
                      </a:cubicBezTo>
                      <a:cubicBezTo>
                        <a:pt x="0" y="237387"/>
                        <a:pt x="80724" y="156663"/>
                        <a:pt x="180302" y="156663"/>
                      </a:cubicBezTo>
                      <a:close/>
                      <a:moveTo>
                        <a:pt x="326107" y="0"/>
                      </a:moveTo>
                      <a:lnTo>
                        <a:pt x="2235430" y="0"/>
                      </a:lnTo>
                      <a:cubicBezTo>
                        <a:pt x="2294924" y="0"/>
                        <a:pt x="2343154" y="48230"/>
                        <a:pt x="2343154" y="107724"/>
                      </a:cubicBezTo>
                      <a:lnTo>
                        <a:pt x="2343154" y="538607"/>
                      </a:lnTo>
                      <a:cubicBezTo>
                        <a:pt x="2343154" y="598101"/>
                        <a:pt x="2294924" y="646331"/>
                        <a:pt x="2235430" y="646331"/>
                      </a:cubicBezTo>
                      <a:lnTo>
                        <a:pt x="326107" y="646331"/>
                      </a:lnTo>
                      <a:cubicBezTo>
                        <a:pt x="266613" y="646331"/>
                        <a:pt x="218383" y="598101"/>
                        <a:pt x="218383" y="538607"/>
                      </a:cubicBezTo>
                      <a:lnTo>
                        <a:pt x="218383" y="513063"/>
                      </a:lnTo>
                      <a:lnTo>
                        <a:pt x="250484" y="503098"/>
                      </a:lnTo>
                      <a:cubicBezTo>
                        <a:pt x="315197" y="475727"/>
                        <a:pt x="360604" y="411649"/>
                        <a:pt x="360604" y="336965"/>
                      </a:cubicBezTo>
                      <a:cubicBezTo>
                        <a:pt x="360604" y="262282"/>
                        <a:pt x="315197" y="198203"/>
                        <a:pt x="250484" y="170832"/>
                      </a:cubicBezTo>
                      <a:lnTo>
                        <a:pt x="218383" y="160867"/>
                      </a:lnTo>
                      <a:lnTo>
                        <a:pt x="218383" y="107724"/>
                      </a:lnTo>
                      <a:cubicBezTo>
                        <a:pt x="218383" y="48230"/>
                        <a:pt x="266613" y="0"/>
                        <a:pt x="326107" y="0"/>
                      </a:cubicBezTo>
                      <a:close/>
                    </a:path>
                  </a:pathLst>
                </a:custGeom>
                <a:solidFill>
                  <a:srgbClr val="87479C">
                    <a:alpha val="69803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" name="Google Shape;315;p9"/>
                <p:cNvSpPr txBox="1"/>
                <p:nvPr/>
              </p:nvSpPr>
              <p:spPr>
                <a:xfrm>
                  <a:off x="5739660" y="1466417"/>
                  <a:ext cx="24089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8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1</a:t>
                  </a:r>
                  <a:endParaRPr/>
                </a:p>
              </p:txBody>
            </p:sp>
          </p:grpSp>
          <p:sp>
            <p:nvSpPr>
              <p:cNvPr id="316" name="Google Shape;316;p9"/>
              <p:cNvSpPr txBox="1"/>
              <p:nvPr/>
            </p:nvSpPr>
            <p:spPr>
              <a:xfrm>
                <a:off x="6254518" y="1356149"/>
                <a:ext cx="2496000" cy="55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500">
                    <a:solidFill>
                      <a:schemeClr val="dk1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Моделирование в Компас 3D</a:t>
                </a:r>
                <a:endParaRPr sz="15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317" name="Google Shape;317;p9"/>
            <p:cNvGrpSpPr/>
            <p:nvPr/>
          </p:nvGrpSpPr>
          <p:grpSpPr>
            <a:xfrm>
              <a:off x="6460357" y="3032325"/>
              <a:ext cx="2357343" cy="646331"/>
              <a:chOff x="5952941" y="3126292"/>
              <a:chExt cx="2357343" cy="646331"/>
            </a:xfrm>
          </p:grpSpPr>
          <p:grpSp>
            <p:nvGrpSpPr>
              <p:cNvPr id="318" name="Google Shape;318;p9"/>
              <p:cNvGrpSpPr/>
              <p:nvPr/>
            </p:nvGrpSpPr>
            <p:grpSpPr>
              <a:xfrm>
                <a:off x="5952941" y="3126292"/>
                <a:ext cx="2343154" cy="646331"/>
                <a:chOff x="5724201" y="1334129"/>
                <a:chExt cx="2343154" cy="646331"/>
              </a:xfrm>
            </p:grpSpPr>
            <p:sp>
              <p:nvSpPr>
                <p:cNvPr id="319" name="Google Shape;319;p9"/>
                <p:cNvSpPr/>
                <p:nvPr/>
              </p:nvSpPr>
              <p:spPr>
                <a:xfrm>
                  <a:off x="5724201" y="1334129"/>
                  <a:ext cx="2343154" cy="64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154" h="646331" extrusionOk="0">
                      <a:moveTo>
                        <a:pt x="218383" y="245670"/>
                      </a:moveTo>
                      <a:lnTo>
                        <a:pt x="248606" y="266046"/>
                      </a:lnTo>
                      <a:cubicBezTo>
                        <a:pt x="266756" y="284196"/>
                        <a:pt x="277981" y="309270"/>
                        <a:pt x="277981" y="336965"/>
                      </a:cubicBezTo>
                      <a:cubicBezTo>
                        <a:pt x="277981" y="364661"/>
                        <a:pt x="266756" y="389734"/>
                        <a:pt x="248606" y="407884"/>
                      </a:cubicBezTo>
                      <a:lnTo>
                        <a:pt x="218383" y="428260"/>
                      </a:lnTo>
                      <a:close/>
                      <a:moveTo>
                        <a:pt x="180302" y="156663"/>
                      </a:moveTo>
                      <a:cubicBezTo>
                        <a:pt x="192749" y="156663"/>
                        <a:pt x="204902" y="157924"/>
                        <a:pt x="216639" y="160326"/>
                      </a:cubicBezTo>
                      <a:lnTo>
                        <a:pt x="218383" y="160867"/>
                      </a:lnTo>
                      <a:lnTo>
                        <a:pt x="218383" y="245670"/>
                      </a:lnTo>
                      <a:lnTo>
                        <a:pt x="216726" y="244553"/>
                      </a:lnTo>
                      <a:cubicBezTo>
                        <a:pt x="204727" y="239478"/>
                        <a:pt x="191535" y="236671"/>
                        <a:pt x="177687" y="236671"/>
                      </a:cubicBezTo>
                      <a:cubicBezTo>
                        <a:pt x="122296" y="236671"/>
                        <a:pt x="77393" y="281574"/>
                        <a:pt x="77393" y="336965"/>
                      </a:cubicBezTo>
                      <a:cubicBezTo>
                        <a:pt x="77393" y="392356"/>
                        <a:pt x="122296" y="437259"/>
                        <a:pt x="177687" y="437259"/>
                      </a:cubicBezTo>
                      <a:cubicBezTo>
                        <a:pt x="191535" y="437259"/>
                        <a:pt x="204727" y="434453"/>
                        <a:pt x="216726" y="429377"/>
                      </a:cubicBezTo>
                      <a:lnTo>
                        <a:pt x="218383" y="428260"/>
                      </a:lnTo>
                      <a:lnTo>
                        <a:pt x="218383" y="513063"/>
                      </a:lnTo>
                      <a:lnTo>
                        <a:pt x="216639" y="513604"/>
                      </a:lnTo>
                      <a:cubicBezTo>
                        <a:pt x="204902" y="516006"/>
                        <a:pt x="192749" y="517267"/>
                        <a:pt x="180302" y="517267"/>
                      </a:cubicBezTo>
                      <a:cubicBezTo>
                        <a:pt x="80724" y="517267"/>
                        <a:pt x="0" y="436543"/>
                        <a:pt x="0" y="336965"/>
                      </a:cubicBezTo>
                      <a:cubicBezTo>
                        <a:pt x="0" y="237387"/>
                        <a:pt x="80724" y="156663"/>
                        <a:pt x="180302" y="156663"/>
                      </a:cubicBezTo>
                      <a:close/>
                      <a:moveTo>
                        <a:pt x="326107" y="0"/>
                      </a:moveTo>
                      <a:lnTo>
                        <a:pt x="2235430" y="0"/>
                      </a:lnTo>
                      <a:cubicBezTo>
                        <a:pt x="2294924" y="0"/>
                        <a:pt x="2343154" y="48230"/>
                        <a:pt x="2343154" y="107724"/>
                      </a:cubicBezTo>
                      <a:lnTo>
                        <a:pt x="2343154" y="538607"/>
                      </a:lnTo>
                      <a:cubicBezTo>
                        <a:pt x="2343154" y="598101"/>
                        <a:pt x="2294924" y="646331"/>
                        <a:pt x="2235430" y="646331"/>
                      </a:cubicBezTo>
                      <a:lnTo>
                        <a:pt x="326107" y="646331"/>
                      </a:lnTo>
                      <a:cubicBezTo>
                        <a:pt x="266613" y="646331"/>
                        <a:pt x="218383" y="598101"/>
                        <a:pt x="218383" y="538607"/>
                      </a:cubicBezTo>
                      <a:lnTo>
                        <a:pt x="218383" y="513063"/>
                      </a:lnTo>
                      <a:lnTo>
                        <a:pt x="250484" y="503098"/>
                      </a:lnTo>
                      <a:cubicBezTo>
                        <a:pt x="315197" y="475727"/>
                        <a:pt x="360604" y="411649"/>
                        <a:pt x="360604" y="336965"/>
                      </a:cubicBezTo>
                      <a:cubicBezTo>
                        <a:pt x="360604" y="262282"/>
                        <a:pt x="315197" y="198203"/>
                        <a:pt x="250484" y="170832"/>
                      </a:cubicBezTo>
                      <a:lnTo>
                        <a:pt x="218383" y="160867"/>
                      </a:lnTo>
                      <a:lnTo>
                        <a:pt x="218383" y="107724"/>
                      </a:lnTo>
                      <a:cubicBezTo>
                        <a:pt x="218383" y="48230"/>
                        <a:pt x="266613" y="0"/>
                        <a:pt x="326107" y="0"/>
                      </a:cubicBezTo>
                      <a:close/>
                    </a:path>
                  </a:pathLst>
                </a:custGeom>
                <a:solidFill>
                  <a:srgbClr val="87479C">
                    <a:alpha val="69803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" name="Google Shape;320;p9"/>
                <p:cNvSpPr txBox="1"/>
                <p:nvPr/>
              </p:nvSpPr>
              <p:spPr>
                <a:xfrm>
                  <a:off x="5739660" y="1466417"/>
                  <a:ext cx="24089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8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3</a:t>
                  </a:r>
                  <a:endParaRPr/>
                </a:p>
              </p:txBody>
            </p:sp>
          </p:grpSp>
          <p:sp>
            <p:nvSpPr>
              <p:cNvPr id="321" name="Google Shape;321;p9"/>
              <p:cNvSpPr txBox="1"/>
              <p:nvPr/>
            </p:nvSpPr>
            <p:spPr>
              <a:xfrm>
                <a:off x="6293984" y="3183017"/>
                <a:ext cx="2016300" cy="55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500">
                    <a:solidFill>
                      <a:schemeClr val="dk1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Ручная доработка</a:t>
                </a:r>
                <a:endParaRPr sz="1500"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322" name="Google Shape;322;p9"/>
            <p:cNvGrpSpPr/>
            <p:nvPr/>
          </p:nvGrpSpPr>
          <p:grpSpPr>
            <a:xfrm>
              <a:off x="5896952" y="3939902"/>
              <a:ext cx="2343154" cy="646331"/>
              <a:chOff x="5486797" y="3852526"/>
              <a:chExt cx="2343154" cy="646331"/>
            </a:xfrm>
          </p:grpSpPr>
          <p:grpSp>
            <p:nvGrpSpPr>
              <p:cNvPr id="323" name="Google Shape;323;p9"/>
              <p:cNvGrpSpPr/>
              <p:nvPr/>
            </p:nvGrpSpPr>
            <p:grpSpPr>
              <a:xfrm>
                <a:off x="5486797" y="3852526"/>
                <a:ext cx="2343154" cy="646331"/>
                <a:chOff x="5724201" y="1334129"/>
                <a:chExt cx="2343154" cy="646331"/>
              </a:xfrm>
            </p:grpSpPr>
            <p:sp>
              <p:nvSpPr>
                <p:cNvPr id="324" name="Google Shape;324;p9"/>
                <p:cNvSpPr/>
                <p:nvPr/>
              </p:nvSpPr>
              <p:spPr>
                <a:xfrm>
                  <a:off x="5724201" y="1334129"/>
                  <a:ext cx="2343154" cy="64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154" h="646331" extrusionOk="0">
                      <a:moveTo>
                        <a:pt x="218383" y="245670"/>
                      </a:moveTo>
                      <a:lnTo>
                        <a:pt x="248606" y="266046"/>
                      </a:lnTo>
                      <a:cubicBezTo>
                        <a:pt x="266756" y="284196"/>
                        <a:pt x="277981" y="309270"/>
                        <a:pt x="277981" y="336965"/>
                      </a:cubicBezTo>
                      <a:cubicBezTo>
                        <a:pt x="277981" y="364661"/>
                        <a:pt x="266756" y="389734"/>
                        <a:pt x="248606" y="407884"/>
                      </a:cubicBezTo>
                      <a:lnTo>
                        <a:pt x="218383" y="428260"/>
                      </a:lnTo>
                      <a:close/>
                      <a:moveTo>
                        <a:pt x="180302" y="156663"/>
                      </a:moveTo>
                      <a:cubicBezTo>
                        <a:pt x="192749" y="156663"/>
                        <a:pt x="204902" y="157924"/>
                        <a:pt x="216639" y="160326"/>
                      </a:cubicBezTo>
                      <a:lnTo>
                        <a:pt x="218383" y="160867"/>
                      </a:lnTo>
                      <a:lnTo>
                        <a:pt x="218383" y="245670"/>
                      </a:lnTo>
                      <a:lnTo>
                        <a:pt x="216726" y="244553"/>
                      </a:lnTo>
                      <a:cubicBezTo>
                        <a:pt x="204727" y="239478"/>
                        <a:pt x="191535" y="236671"/>
                        <a:pt x="177687" y="236671"/>
                      </a:cubicBezTo>
                      <a:cubicBezTo>
                        <a:pt x="122296" y="236671"/>
                        <a:pt x="77393" y="281574"/>
                        <a:pt x="77393" y="336965"/>
                      </a:cubicBezTo>
                      <a:cubicBezTo>
                        <a:pt x="77393" y="392356"/>
                        <a:pt x="122296" y="437259"/>
                        <a:pt x="177687" y="437259"/>
                      </a:cubicBezTo>
                      <a:cubicBezTo>
                        <a:pt x="191535" y="437259"/>
                        <a:pt x="204727" y="434453"/>
                        <a:pt x="216726" y="429377"/>
                      </a:cubicBezTo>
                      <a:lnTo>
                        <a:pt x="218383" y="428260"/>
                      </a:lnTo>
                      <a:lnTo>
                        <a:pt x="218383" y="513063"/>
                      </a:lnTo>
                      <a:lnTo>
                        <a:pt x="216639" y="513604"/>
                      </a:lnTo>
                      <a:cubicBezTo>
                        <a:pt x="204902" y="516006"/>
                        <a:pt x="192749" y="517267"/>
                        <a:pt x="180302" y="517267"/>
                      </a:cubicBezTo>
                      <a:cubicBezTo>
                        <a:pt x="80724" y="517267"/>
                        <a:pt x="0" y="436543"/>
                        <a:pt x="0" y="336965"/>
                      </a:cubicBezTo>
                      <a:cubicBezTo>
                        <a:pt x="0" y="237387"/>
                        <a:pt x="80724" y="156663"/>
                        <a:pt x="180302" y="156663"/>
                      </a:cubicBezTo>
                      <a:close/>
                      <a:moveTo>
                        <a:pt x="326107" y="0"/>
                      </a:moveTo>
                      <a:lnTo>
                        <a:pt x="2235430" y="0"/>
                      </a:lnTo>
                      <a:cubicBezTo>
                        <a:pt x="2294924" y="0"/>
                        <a:pt x="2343154" y="48230"/>
                        <a:pt x="2343154" y="107724"/>
                      </a:cubicBezTo>
                      <a:lnTo>
                        <a:pt x="2343154" y="538607"/>
                      </a:lnTo>
                      <a:cubicBezTo>
                        <a:pt x="2343154" y="598101"/>
                        <a:pt x="2294924" y="646331"/>
                        <a:pt x="2235430" y="646331"/>
                      </a:cubicBezTo>
                      <a:lnTo>
                        <a:pt x="326107" y="646331"/>
                      </a:lnTo>
                      <a:cubicBezTo>
                        <a:pt x="266613" y="646331"/>
                        <a:pt x="218383" y="598101"/>
                        <a:pt x="218383" y="538607"/>
                      </a:cubicBezTo>
                      <a:lnTo>
                        <a:pt x="218383" y="513063"/>
                      </a:lnTo>
                      <a:lnTo>
                        <a:pt x="250484" y="503098"/>
                      </a:lnTo>
                      <a:cubicBezTo>
                        <a:pt x="315197" y="475727"/>
                        <a:pt x="360604" y="411649"/>
                        <a:pt x="360604" y="336965"/>
                      </a:cubicBezTo>
                      <a:cubicBezTo>
                        <a:pt x="360604" y="262282"/>
                        <a:pt x="315197" y="198203"/>
                        <a:pt x="250484" y="170832"/>
                      </a:cubicBezTo>
                      <a:lnTo>
                        <a:pt x="218383" y="160867"/>
                      </a:lnTo>
                      <a:lnTo>
                        <a:pt x="218383" y="107724"/>
                      </a:lnTo>
                      <a:cubicBezTo>
                        <a:pt x="218383" y="48230"/>
                        <a:pt x="266613" y="0"/>
                        <a:pt x="326107" y="0"/>
                      </a:cubicBezTo>
                      <a:close/>
                    </a:path>
                  </a:pathLst>
                </a:custGeom>
                <a:solidFill>
                  <a:srgbClr val="87479C">
                    <a:alpha val="69803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" name="Google Shape;325;p9"/>
                <p:cNvSpPr txBox="1"/>
                <p:nvPr/>
              </p:nvSpPr>
              <p:spPr>
                <a:xfrm>
                  <a:off x="5739660" y="1466417"/>
                  <a:ext cx="24089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8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4</a:t>
                  </a:r>
                  <a:endParaRPr/>
                </a:p>
              </p:txBody>
            </p:sp>
          </p:grpSp>
          <p:sp>
            <p:nvSpPr>
              <p:cNvPr id="326" name="Google Shape;326;p9"/>
              <p:cNvSpPr txBox="1"/>
              <p:nvPr/>
            </p:nvSpPr>
            <p:spPr>
              <a:xfrm>
                <a:off x="5891291" y="4027571"/>
                <a:ext cx="1020000" cy="32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500">
                    <a:solidFill>
                      <a:schemeClr val="dk1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Сборка</a:t>
                </a:r>
                <a:endParaRPr sz="1500"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grpSp>
          <p:nvGrpSpPr>
            <p:cNvPr id="327" name="Google Shape;327;p9"/>
            <p:cNvGrpSpPr/>
            <p:nvPr/>
          </p:nvGrpSpPr>
          <p:grpSpPr>
            <a:xfrm>
              <a:off x="5875384" y="2129622"/>
              <a:ext cx="2343154" cy="646331"/>
              <a:chOff x="5641783" y="2226719"/>
              <a:chExt cx="2343154" cy="646331"/>
            </a:xfrm>
          </p:grpSpPr>
          <p:grpSp>
            <p:nvGrpSpPr>
              <p:cNvPr id="328" name="Google Shape;328;p9"/>
              <p:cNvGrpSpPr/>
              <p:nvPr/>
            </p:nvGrpSpPr>
            <p:grpSpPr>
              <a:xfrm>
                <a:off x="5641783" y="2226719"/>
                <a:ext cx="2343154" cy="646331"/>
                <a:chOff x="5724201" y="1334129"/>
                <a:chExt cx="2343154" cy="646331"/>
              </a:xfrm>
            </p:grpSpPr>
            <p:sp>
              <p:nvSpPr>
                <p:cNvPr id="329" name="Google Shape;329;p9"/>
                <p:cNvSpPr/>
                <p:nvPr/>
              </p:nvSpPr>
              <p:spPr>
                <a:xfrm>
                  <a:off x="5724201" y="1334129"/>
                  <a:ext cx="2343154" cy="646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154" h="646331" extrusionOk="0">
                      <a:moveTo>
                        <a:pt x="218383" y="245670"/>
                      </a:moveTo>
                      <a:lnTo>
                        <a:pt x="248606" y="266046"/>
                      </a:lnTo>
                      <a:cubicBezTo>
                        <a:pt x="266756" y="284196"/>
                        <a:pt x="277981" y="309270"/>
                        <a:pt x="277981" y="336965"/>
                      </a:cubicBezTo>
                      <a:cubicBezTo>
                        <a:pt x="277981" y="364661"/>
                        <a:pt x="266756" y="389734"/>
                        <a:pt x="248606" y="407884"/>
                      </a:cubicBezTo>
                      <a:lnTo>
                        <a:pt x="218383" y="428260"/>
                      </a:lnTo>
                      <a:close/>
                      <a:moveTo>
                        <a:pt x="180302" y="156663"/>
                      </a:moveTo>
                      <a:cubicBezTo>
                        <a:pt x="192749" y="156663"/>
                        <a:pt x="204902" y="157924"/>
                        <a:pt x="216639" y="160326"/>
                      </a:cubicBezTo>
                      <a:lnTo>
                        <a:pt x="218383" y="160867"/>
                      </a:lnTo>
                      <a:lnTo>
                        <a:pt x="218383" y="245670"/>
                      </a:lnTo>
                      <a:lnTo>
                        <a:pt x="216726" y="244553"/>
                      </a:lnTo>
                      <a:cubicBezTo>
                        <a:pt x="204727" y="239478"/>
                        <a:pt x="191535" y="236671"/>
                        <a:pt x="177687" y="236671"/>
                      </a:cubicBezTo>
                      <a:cubicBezTo>
                        <a:pt x="122296" y="236671"/>
                        <a:pt x="77393" y="281574"/>
                        <a:pt x="77393" y="336965"/>
                      </a:cubicBezTo>
                      <a:cubicBezTo>
                        <a:pt x="77393" y="392356"/>
                        <a:pt x="122296" y="437259"/>
                        <a:pt x="177687" y="437259"/>
                      </a:cubicBezTo>
                      <a:cubicBezTo>
                        <a:pt x="191535" y="437259"/>
                        <a:pt x="204727" y="434453"/>
                        <a:pt x="216726" y="429377"/>
                      </a:cubicBezTo>
                      <a:lnTo>
                        <a:pt x="218383" y="428260"/>
                      </a:lnTo>
                      <a:lnTo>
                        <a:pt x="218383" y="513063"/>
                      </a:lnTo>
                      <a:lnTo>
                        <a:pt x="216639" y="513604"/>
                      </a:lnTo>
                      <a:cubicBezTo>
                        <a:pt x="204902" y="516006"/>
                        <a:pt x="192749" y="517267"/>
                        <a:pt x="180302" y="517267"/>
                      </a:cubicBezTo>
                      <a:cubicBezTo>
                        <a:pt x="80724" y="517267"/>
                        <a:pt x="0" y="436543"/>
                        <a:pt x="0" y="336965"/>
                      </a:cubicBezTo>
                      <a:cubicBezTo>
                        <a:pt x="0" y="237387"/>
                        <a:pt x="80724" y="156663"/>
                        <a:pt x="180302" y="156663"/>
                      </a:cubicBezTo>
                      <a:close/>
                      <a:moveTo>
                        <a:pt x="326107" y="0"/>
                      </a:moveTo>
                      <a:lnTo>
                        <a:pt x="2235430" y="0"/>
                      </a:lnTo>
                      <a:cubicBezTo>
                        <a:pt x="2294924" y="0"/>
                        <a:pt x="2343154" y="48230"/>
                        <a:pt x="2343154" y="107724"/>
                      </a:cubicBezTo>
                      <a:lnTo>
                        <a:pt x="2343154" y="538607"/>
                      </a:lnTo>
                      <a:cubicBezTo>
                        <a:pt x="2343154" y="598101"/>
                        <a:pt x="2294924" y="646331"/>
                        <a:pt x="2235430" y="646331"/>
                      </a:cubicBezTo>
                      <a:lnTo>
                        <a:pt x="326107" y="646331"/>
                      </a:lnTo>
                      <a:cubicBezTo>
                        <a:pt x="266613" y="646331"/>
                        <a:pt x="218383" y="598101"/>
                        <a:pt x="218383" y="538607"/>
                      </a:cubicBezTo>
                      <a:lnTo>
                        <a:pt x="218383" y="513063"/>
                      </a:lnTo>
                      <a:lnTo>
                        <a:pt x="250484" y="503098"/>
                      </a:lnTo>
                      <a:cubicBezTo>
                        <a:pt x="315197" y="475727"/>
                        <a:pt x="360604" y="411649"/>
                        <a:pt x="360604" y="336965"/>
                      </a:cubicBezTo>
                      <a:cubicBezTo>
                        <a:pt x="360604" y="262282"/>
                        <a:pt x="315197" y="198203"/>
                        <a:pt x="250484" y="170832"/>
                      </a:cubicBezTo>
                      <a:lnTo>
                        <a:pt x="218383" y="160867"/>
                      </a:lnTo>
                      <a:lnTo>
                        <a:pt x="218383" y="107724"/>
                      </a:lnTo>
                      <a:cubicBezTo>
                        <a:pt x="218383" y="48230"/>
                        <a:pt x="266613" y="0"/>
                        <a:pt x="326107" y="0"/>
                      </a:cubicBezTo>
                      <a:close/>
                    </a:path>
                  </a:pathLst>
                </a:custGeom>
                <a:solidFill>
                  <a:srgbClr val="87479C">
                    <a:alpha val="69803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" name="Google Shape;330;p9"/>
                <p:cNvSpPr txBox="1"/>
                <p:nvPr/>
              </p:nvSpPr>
              <p:spPr>
                <a:xfrm>
                  <a:off x="5739660" y="1466417"/>
                  <a:ext cx="240894" cy="36933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ru-RU" sz="18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2</a:t>
                  </a:r>
                  <a:endParaRPr/>
                </a:p>
              </p:txBody>
            </p:sp>
          </p:grpSp>
          <p:sp>
            <p:nvSpPr>
              <p:cNvPr id="331" name="Google Shape;331;p9"/>
              <p:cNvSpPr txBox="1"/>
              <p:nvPr/>
            </p:nvSpPr>
            <p:spPr>
              <a:xfrm>
                <a:off x="6067849" y="2259872"/>
                <a:ext cx="1781700" cy="55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ru-RU" sz="1500">
                    <a:solidFill>
                      <a:schemeClr val="dk1"/>
                    </a:solidFill>
                    <a:latin typeface="Comfortaa"/>
                    <a:ea typeface="Comfortaa"/>
                    <a:cs typeface="Comfortaa"/>
                    <a:sym typeface="Comfortaa"/>
                  </a:rPr>
                  <a:t>Печать деталей</a:t>
                </a:r>
                <a:endParaRPr sz="1500"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cxnSp>
          <p:nvCxnSpPr>
            <p:cNvPr id="332" name="Google Shape;332;p9"/>
            <p:cNvCxnSpPr/>
            <p:nvPr/>
          </p:nvCxnSpPr>
          <p:spPr>
            <a:xfrm>
              <a:off x="7631934" y="2777108"/>
              <a:ext cx="0" cy="265309"/>
            </a:xfrm>
            <a:prstGeom prst="straightConnector1">
              <a:avLst/>
            </a:prstGeom>
            <a:noFill/>
            <a:ln w="28575" cap="flat" cmpd="sng">
              <a:solidFill>
                <a:srgbClr val="87479C">
                  <a:alpha val="6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" name="Google Shape;333;p9"/>
            <p:cNvCxnSpPr/>
            <p:nvPr/>
          </p:nvCxnSpPr>
          <p:spPr>
            <a:xfrm>
              <a:off x="7157358" y="3678656"/>
              <a:ext cx="0" cy="265309"/>
            </a:xfrm>
            <a:prstGeom prst="straightConnector1">
              <a:avLst/>
            </a:prstGeom>
            <a:noFill/>
            <a:ln w="28575" cap="flat" cmpd="sng">
              <a:solidFill>
                <a:srgbClr val="87479C">
                  <a:alpha val="6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34" name="Google Shape;334;p9"/>
          <p:cNvGrpSpPr/>
          <p:nvPr/>
        </p:nvGrpSpPr>
        <p:grpSpPr>
          <a:xfrm>
            <a:off x="1515482" y="3164613"/>
            <a:ext cx="3725076" cy="1772992"/>
            <a:chOff x="1267645" y="3131472"/>
            <a:chExt cx="4065184" cy="1804342"/>
          </a:xfrm>
        </p:grpSpPr>
        <p:pic>
          <p:nvPicPr>
            <p:cNvPr id="335" name="Google Shape;335;p9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3093231" y="3131472"/>
              <a:ext cx="2239598" cy="180434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6" name="Google Shape;336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267645" y="3131473"/>
              <a:ext cx="1889091" cy="180434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37" name="Google Shape;337;p9" descr="Линия со стрелкой: изгиб по часовой стрелке со сплошной заливкой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-10106673" flipH="1">
            <a:off x="1691907" y="2611680"/>
            <a:ext cx="667726" cy="752934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9"/>
          <p:cNvSpPr/>
          <p:nvPr/>
        </p:nvSpPr>
        <p:spPr>
          <a:xfrm rot="-294230" flipH="1">
            <a:off x="1527785" y="3129638"/>
            <a:ext cx="3670515" cy="1758646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9" name="Google Shape;339;p9"/>
          <p:cNvPicPr preferRelativeResize="0"/>
          <p:nvPr/>
        </p:nvPicPr>
        <p:blipFill rotWithShape="1">
          <a:blip r:embed="rId5">
            <a:alphaModFix/>
          </a:blip>
          <a:srcRect l="78511" t="40092" r="13593" b="48535"/>
          <a:stretch/>
        </p:blipFill>
        <p:spPr>
          <a:xfrm>
            <a:off x="5830709" y="1216562"/>
            <a:ext cx="530919" cy="43004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0" name="Google Shape;340;p9"/>
          <p:cNvGrpSpPr/>
          <p:nvPr/>
        </p:nvGrpSpPr>
        <p:grpSpPr>
          <a:xfrm>
            <a:off x="1583118" y="563261"/>
            <a:ext cx="3807825" cy="2070754"/>
            <a:chOff x="1583118" y="563261"/>
            <a:chExt cx="3807825" cy="2070754"/>
          </a:xfrm>
        </p:grpSpPr>
        <p:pic>
          <p:nvPicPr>
            <p:cNvPr id="341" name="Google Shape;341;p9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1591330" y="720822"/>
              <a:ext cx="2288207" cy="17612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2" name="Google Shape;342;p9"/>
            <p:cNvSpPr/>
            <p:nvPr/>
          </p:nvSpPr>
          <p:spPr>
            <a:xfrm rot="294230">
              <a:off x="1651773" y="716918"/>
              <a:ext cx="3670515" cy="1763440"/>
            </a:xfrm>
            <a:prstGeom prst="rect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0"/>
          <p:cNvSpPr txBox="1"/>
          <p:nvPr/>
        </p:nvSpPr>
        <p:spPr>
          <a:xfrm>
            <a:off x="3917603" y="3312367"/>
            <a:ext cx="22365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1 – крепления камеры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2 – камера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3 – амортизирующая система для яйца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48" name="Google Shape;348;p10"/>
          <p:cNvPicPr preferRelativeResize="0"/>
          <p:nvPr/>
        </p:nvPicPr>
        <p:blipFill rotWithShape="1">
          <a:blip r:embed="rId3">
            <a:alphaModFix/>
          </a:blip>
          <a:srcRect l="45159" t="5414" r="47384" b="77529"/>
          <a:stretch/>
        </p:blipFill>
        <p:spPr>
          <a:xfrm>
            <a:off x="2973025" y="4305076"/>
            <a:ext cx="501404" cy="645012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10"/>
          <p:cNvSpPr txBox="1">
            <a:spLocks noGrp="1"/>
          </p:cNvSpPr>
          <p:nvPr>
            <p:ph type="title"/>
          </p:nvPr>
        </p:nvSpPr>
        <p:spPr>
          <a:xfrm>
            <a:off x="1191213" y="-92546"/>
            <a:ext cx="7200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ct val="100000"/>
              <a:buFont typeface="Calibri"/>
              <a:buNone/>
            </a:pPr>
            <a:r>
              <a:rPr lang="ru-RU" sz="3600" b="1">
                <a:solidFill>
                  <a:srgbClr val="7030A0"/>
                </a:solidFill>
                <a:latin typeface="Comfortaa"/>
                <a:ea typeface="Comfortaa"/>
                <a:cs typeface="Comfortaa"/>
                <a:sym typeface="Comfortaa"/>
              </a:rPr>
              <a:t>Описание решений в проекте</a:t>
            </a:r>
            <a:endParaRPr sz="2400" b="1">
              <a:solidFill>
                <a:srgbClr val="7030A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350" name="Google Shape;350;p10"/>
          <p:cNvGrpSpPr/>
          <p:nvPr/>
        </p:nvGrpSpPr>
        <p:grpSpPr>
          <a:xfrm>
            <a:off x="8388424" y="4403955"/>
            <a:ext cx="724382" cy="670505"/>
            <a:chOff x="8388424" y="4403955"/>
            <a:chExt cx="724382" cy="670505"/>
          </a:xfrm>
        </p:grpSpPr>
        <p:pic>
          <p:nvPicPr>
            <p:cNvPr id="351" name="Google Shape;351;p10"/>
            <p:cNvPicPr preferRelativeResize="0"/>
            <p:nvPr/>
          </p:nvPicPr>
          <p:blipFill rotWithShape="1">
            <a:blip r:embed="rId4">
              <a:alphaModFix/>
            </a:blip>
            <a:srcRect b="76259"/>
            <a:stretch/>
          </p:blipFill>
          <p:spPr>
            <a:xfrm>
              <a:off x="8388424" y="4403955"/>
              <a:ext cx="724382" cy="6705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2" name="Google Shape;352;p10"/>
            <p:cNvSpPr txBox="1"/>
            <p:nvPr/>
          </p:nvSpPr>
          <p:spPr>
            <a:xfrm>
              <a:off x="8524293" y="4578682"/>
              <a:ext cx="452700" cy="369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9</a:t>
              </a:r>
              <a:endParaRPr dirty="0"/>
            </a:p>
          </p:txBody>
        </p:sp>
      </p:grpSp>
      <p:pic>
        <p:nvPicPr>
          <p:cNvPr id="353" name="Google Shape;353;p10"/>
          <p:cNvPicPr preferRelativeResize="0"/>
          <p:nvPr/>
        </p:nvPicPr>
        <p:blipFill rotWithShape="1">
          <a:blip r:embed="rId5">
            <a:alphaModFix/>
          </a:blip>
          <a:srcRect l="78511" t="40092" r="13593" b="48535"/>
          <a:stretch/>
        </p:blipFill>
        <p:spPr>
          <a:xfrm>
            <a:off x="8425053" y="1120569"/>
            <a:ext cx="530919" cy="430042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10"/>
          <p:cNvSpPr txBox="1"/>
          <p:nvPr/>
        </p:nvSpPr>
        <p:spPr>
          <a:xfrm>
            <a:off x="3493899" y="768800"/>
            <a:ext cx="2288100" cy="20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1 – парашют полезной нагрузки</a:t>
            </a:r>
            <a:endParaRPr sz="1200">
              <a:latin typeface="Comfortaa"/>
              <a:ea typeface="Comfortaa"/>
              <a:cs typeface="Comfortaa"/>
              <a:sym typeface="Comforta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2 – полезная нагрузка (плата)</a:t>
            </a:r>
            <a:endParaRPr sz="1200">
              <a:latin typeface="Comfortaa"/>
              <a:ea typeface="Comfortaa"/>
              <a:cs typeface="Comfortaa"/>
              <a:sym typeface="Comforta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3 – парашют ракеты</a:t>
            </a:r>
            <a:endParaRPr sz="1200">
              <a:latin typeface="Comfortaa"/>
              <a:ea typeface="Comfortaa"/>
              <a:cs typeface="Comfortaa"/>
              <a:sym typeface="Comforta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4 – двигательный отсек</a:t>
            </a:r>
            <a:endParaRPr sz="12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55" name="Google Shape;355;p10"/>
          <p:cNvSpPr txBox="1"/>
          <p:nvPr/>
        </p:nvSpPr>
        <p:spPr>
          <a:xfrm>
            <a:off x="1520884" y="1116076"/>
            <a:ext cx="225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grpSp>
        <p:nvGrpSpPr>
          <p:cNvPr id="356" name="Google Shape;356;p10"/>
          <p:cNvGrpSpPr/>
          <p:nvPr/>
        </p:nvGrpSpPr>
        <p:grpSpPr>
          <a:xfrm>
            <a:off x="1251796" y="768803"/>
            <a:ext cx="1857921" cy="2899380"/>
            <a:chOff x="1313521" y="1094653"/>
            <a:chExt cx="1857921" cy="2899380"/>
          </a:xfrm>
        </p:grpSpPr>
        <p:pic>
          <p:nvPicPr>
            <p:cNvPr id="357" name="Google Shape;357;p10"/>
            <p:cNvPicPr preferRelativeResize="0"/>
            <p:nvPr/>
          </p:nvPicPr>
          <p:blipFill rotWithShape="1">
            <a:blip r:embed="rId6">
              <a:alphaModFix/>
            </a:blip>
            <a:srcRect l="6899" r="11536"/>
            <a:stretch/>
          </p:blipFill>
          <p:spPr>
            <a:xfrm>
              <a:off x="1446398" y="1094653"/>
              <a:ext cx="1725044" cy="26589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8" name="Google Shape;358;p10"/>
            <p:cNvSpPr txBox="1"/>
            <p:nvPr/>
          </p:nvSpPr>
          <p:spPr>
            <a:xfrm>
              <a:off x="2677805" y="1839918"/>
              <a:ext cx="22516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/>
            </a:p>
          </p:txBody>
        </p:sp>
        <p:sp>
          <p:nvSpPr>
            <p:cNvPr id="359" name="Google Shape;359;p10"/>
            <p:cNvSpPr txBox="1"/>
            <p:nvPr/>
          </p:nvSpPr>
          <p:spPr>
            <a:xfrm>
              <a:off x="2677805" y="2411889"/>
              <a:ext cx="22516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/>
            </a:p>
          </p:txBody>
        </p:sp>
        <p:sp>
          <p:nvSpPr>
            <p:cNvPr id="360" name="Google Shape;360;p10"/>
            <p:cNvSpPr txBox="1"/>
            <p:nvPr/>
          </p:nvSpPr>
          <p:spPr>
            <a:xfrm>
              <a:off x="1630410" y="2790723"/>
              <a:ext cx="22516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4</a:t>
              </a:r>
              <a:endParaRPr/>
            </a:p>
          </p:txBody>
        </p:sp>
        <p:cxnSp>
          <p:nvCxnSpPr>
            <p:cNvPr id="361" name="Google Shape;361;p10"/>
            <p:cNvCxnSpPr>
              <a:stCxn id="355" idx="3"/>
            </p:cNvCxnSpPr>
            <p:nvPr/>
          </p:nvCxnSpPr>
          <p:spPr>
            <a:xfrm>
              <a:off x="1807909" y="1626576"/>
              <a:ext cx="434100" cy="6153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62" name="Google Shape;362;p10"/>
            <p:cNvCxnSpPr>
              <a:stCxn id="358" idx="1"/>
            </p:cNvCxnSpPr>
            <p:nvPr/>
          </p:nvCxnSpPr>
          <p:spPr>
            <a:xfrm flipH="1">
              <a:off x="2241905" y="2024584"/>
              <a:ext cx="435900" cy="3543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63" name="Google Shape;363;p10"/>
            <p:cNvCxnSpPr>
              <a:stCxn id="359" idx="1"/>
            </p:cNvCxnSpPr>
            <p:nvPr/>
          </p:nvCxnSpPr>
          <p:spPr>
            <a:xfrm rot="10800000">
              <a:off x="2269205" y="2470855"/>
              <a:ext cx="408600" cy="1257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64" name="Google Shape;364;p10"/>
            <p:cNvCxnSpPr>
              <a:stCxn id="360" idx="3"/>
            </p:cNvCxnSpPr>
            <p:nvPr/>
          </p:nvCxnSpPr>
          <p:spPr>
            <a:xfrm>
              <a:off x="1855570" y="2975389"/>
              <a:ext cx="434400" cy="714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pic>
          <p:nvPicPr>
            <p:cNvPr id="365" name="Google Shape;365;p10"/>
            <p:cNvPicPr preferRelativeResize="0"/>
            <p:nvPr/>
          </p:nvPicPr>
          <p:blipFill rotWithShape="1">
            <a:blip r:embed="rId7">
              <a:alphaModFix/>
            </a:blip>
            <a:srcRect l="53075" t="346" r="39980" b="86937"/>
            <a:stretch/>
          </p:blipFill>
          <p:spPr>
            <a:xfrm>
              <a:off x="1313521" y="3513146"/>
              <a:ext cx="466993" cy="48088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66" name="Google Shape;366;p10"/>
          <p:cNvGrpSpPr/>
          <p:nvPr/>
        </p:nvGrpSpPr>
        <p:grpSpPr>
          <a:xfrm>
            <a:off x="6597288" y="1811606"/>
            <a:ext cx="1969078" cy="3070676"/>
            <a:chOff x="5173446" y="1996640"/>
            <a:chExt cx="1969078" cy="3070676"/>
          </a:xfrm>
        </p:grpSpPr>
        <p:pic>
          <p:nvPicPr>
            <p:cNvPr id="367" name="Google Shape;367;p10"/>
            <p:cNvPicPr preferRelativeResize="0"/>
            <p:nvPr/>
          </p:nvPicPr>
          <p:blipFill rotWithShape="1">
            <a:blip r:embed="rId8">
              <a:alphaModFix/>
            </a:blip>
            <a:srcRect l="19621" r="21530"/>
            <a:stretch/>
          </p:blipFill>
          <p:spPr>
            <a:xfrm>
              <a:off x="5173446" y="2408379"/>
              <a:ext cx="1728193" cy="265893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68" name="Google Shape;368;p10"/>
            <p:cNvCxnSpPr/>
            <p:nvPr/>
          </p:nvCxnSpPr>
          <p:spPr>
            <a:xfrm>
              <a:off x="5619640" y="2820118"/>
              <a:ext cx="390320" cy="118898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69" name="Google Shape;369;p10"/>
            <p:cNvSpPr txBox="1"/>
            <p:nvPr/>
          </p:nvSpPr>
          <p:spPr>
            <a:xfrm>
              <a:off x="5322623" y="2569684"/>
              <a:ext cx="22516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/>
            </a:p>
          </p:txBody>
        </p:sp>
        <p:cxnSp>
          <p:nvCxnSpPr>
            <p:cNvPr id="370" name="Google Shape;370;p10"/>
            <p:cNvCxnSpPr/>
            <p:nvPr/>
          </p:nvCxnSpPr>
          <p:spPr>
            <a:xfrm>
              <a:off x="5607824" y="2820118"/>
              <a:ext cx="302749" cy="310684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71" name="Google Shape;371;p10"/>
            <p:cNvSpPr txBox="1"/>
            <p:nvPr/>
          </p:nvSpPr>
          <p:spPr>
            <a:xfrm>
              <a:off x="6451794" y="2946136"/>
              <a:ext cx="22516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/>
            </a:p>
          </p:txBody>
        </p:sp>
        <p:sp>
          <p:nvSpPr>
            <p:cNvPr id="372" name="Google Shape;372;p10"/>
            <p:cNvSpPr txBox="1"/>
            <p:nvPr/>
          </p:nvSpPr>
          <p:spPr>
            <a:xfrm>
              <a:off x="6451794" y="4077280"/>
              <a:ext cx="22516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endParaRPr/>
            </a:p>
          </p:txBody>
        </p:sp>
        <p:cxnSp>
          <p:nvCxnSpPr>
            <p:cNvPr id="373" name="Google Shape;373;p10"/>
            <p:cNvCxnSpPr>
              <a:stCxn id="371" idx="1"/>
            </p:cNvCxnSpPr>
            <p:nvPr/>
          </p:nvCxnSpPr>
          <p:spPr>
            <a:xfrm rot="10800000">
              <a:off x="6050694" y="3065102"/>
              <a:ext cx="401100" cy="657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74" name="Google Shape;374;p10"/>
            <p:cNvCxnSpPr>
              <a:stCxn id="372" idx="1"/>
            </p:cNvCxnSpPr>
            <p:nvPr/>
          </p:nvCxnSpPr>
          <p:spPr>
            <a:xfrm rot="10800000">
              <a:off x="6050694" y="3683246"/>
              <a:ext cx="401100" cy="5787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75" name="Google Shape;375;p10"/>
            <p:cNvCxnSpPr>
              <a:stCxn id="372" idx="1"/>
            </p:cNvCxnSpPr>
            <p:nvPr/>
          </p:nvCxnSpPr>
          <p:spPr>
            <a:xfrm flipH="1">
              <a:off x="5936994" y="4261946"/>
              <a:ext cx="514800" cy="289200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pic>
          <p:nvPicPr>
            <p:cNvPr id="376" name="Google Shape;376;p10"/>
            <p:cNvPicPr preferRelativeResize="0"/>
            <p:nvPr/>
          </p:nvPicPr>
          <p:blipFill rotWithShape="1">
            <a:blip r:embed="rId9">
              <a:alphaModFix/>
            </a:blip>
            <a:srcRect l="73939" t="16382" r="13108" b="61839"/>
            <a:stretch/>
          </p:blipFill>
          <p:spPr>
            <a:xfrm>
              <a:off x="6271529" y="1996640"/>
              <a:ext cx="870995" cy="82347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7" name="Google Shape;377;p10"/>
          <p:cNvSpPr txBox="1"/>
          <p:nvPr/>
        </p:nvSpPr>
        <p:spPr>
          <a:xfrm>
            <a:off x="1424514" y="4119100"/>
            <a:ext cx="16725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02060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Второй модуль</a:t>
            </a:r>
            <a:endParaRPr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378" name="Google Shape;378;p10"/>
          <p:cNvSpPr txBox="1"/>
          <p:nvPr/>
        </p:nvSpPr>
        <p:spPr>
          <a:xfrm>
            <a:off x="6584577" y="764700"/>
            <a:ext cx="18009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02060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Первый модуль</a:t>
            </a:r>
            <a:endParaRPr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379" name="Google Shape;379;p10"/>
          <p:cNvSpPr txBox="1"/>
          <p:nvPr/>
        </p:nvSpPr>
        <p:spPr>
          <a:xfrm>
            <a:off x="1454446" y="1051384"/>
            <a:ext cx="225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380" name="Google Shape;380;p10"/>
          <p:cNvSpPr/>
          <p:nvPr/>
        </p:nvSpPr>
        <p:spPr>
          <a:xfrm rot="373911">
            <a:off x="1384708" y="768800"/>
            <a:ext cx="1752154" cy="2678621"/>
          </a:xfrm>
          <a:prstGeom prst="rect">
            <a:avLst/>
          </a:prstGeom>
          <a:noFill/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10"/>
          <p:cNvSpPr/>
          <p:nvPr/>
        </p:nvSpPr>
        <p:spPr>
          <a:xfrm rot="569384">
            <a:off x="6608877" y="2241327"/>
            <a:ext cx="1752280" cy="2678800"/>
          </a:xfrm>
          <a:prstGeom prst="rect">
            <a:avLst/>
          </a:prstGeom>
          <a:noFill/>
          <a:ln w="25400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10"/>
          <p:cNvSpPr/>
          <p:nvPr/>
        </p:nvSpPr>
        <p:spPr>
          <a:xfrm>
            <a:off x="-359275" y="-10500"/>
            <a:ext cx="8784534" cy="4593230"/>
          </a:xfrm>
          <a:custGeom>
            <a:avLst/>
            <a:gdLst/>
            <a:ahLst/>
            <a:cxnLst/>
            <a:rect l="l" t="t" r="r" b="b"/>
            <a:pathLst>
              <a:path w="344965" h="151742" extrusionOk="0">
                <a:moveTo>
                  <a:pt x="343903" y="0"/>
                </a:moveTo>
                <a:cubicBezTo>
                  <a:pt x="342984" y="7186"/>
                  <a:pt x="349417" y="32920"/>
                  <a:pt x="338388" y="43113"/>
                </a:cubicBezTo>
                <a:cubicBezTo>
                  <a:pt x="327359" y="53306"/>
                  <a:pt x="292685" y="61661"/>
                  <a:pt x="277729" y="61160"/>
                </a:cubicBezTo>
                <a:cubicBezTo>
                  <a:pt x="262773" y="60659"/>
                  <a:pt x="249823" y="45787"/>
                  <a:pt x="248653" y="40105"/>
                </a:cubicBezTo>
                <a:cubicBezTo>
                  <a:pt x="247483" y="34424"/>
                  <a:pt x="270042" y="22225"/>
                  <a:pt x="270710" y="27071"/>
                </a:cubicBezTo>
                <a:cubicBezTo>
                  <a:pt x="271378" y="31917"/>
                  <a:pt x="256089" y="60325"/>
                  <a:pt x="252663" y="69181"/>
                </a:cubicBezTo>
                <a:cubicBezTo>
                  <a:pt x="249238" y="78038"/>
                  <a:pt x="250324" y="77202"/>
                  <a:pt x="250157" y="80210"/>
                </a:cubicBezTo>
                <a:cubicBezTo>
                  <a:pt x="249990" y="83218"/>
                  <a:pt x="250490" y="83720"/>
                  <a:pt x="251660" y="87229"/>
                </a:cubicBezTo>
                <a:cubicBezTo>
                  <a:pt x="252830" y="90738"/>
                  <a:pt x="256507" y="97423"/>
                  <a:pt x="257175" y="101266"/>
                </a:cubicBezTo>
                <a:cubicBezTo>
                  <a:pt x="257844" y="105109"/>
                  <a:pt x="259264" y="108618"/>
                  <a:pt x="255671" y="110289"/>
                </a:cubicBezTo>
                <a:cubicBezTo>
                  <a:pt x="252078" y="111960"/>
                  <a:pt x="242052" y="112545"/>
                  <a:pt x="235618" y="111292"/>
                </a:cubicBezTo>
                <a:cubicBezTo>
                  <a:pt x="229185" y="110039"/>
                  <a:pt x="226762" y="105360"/>
                  <a:pt x="217070" y="102770"/>
                </a:cubicBezTo>
                <a:cubicBezTo>
                  <a:pt x="207378" y="100180"/>
                  <a:pt x="188495" y="92910"/>
                  <a:pt x="177466" y="95751"/>
                </a:cubicBezTo>
                <a:cubicBezTo>
                  <a:pt x="166437" y="98592"/>
                  <a:pt x="159753" y="113464"/>
                  <a:pt x="150896" y="119814"/>
                </a:cubicBezTo>
                <a:cubicBezTo>
                  <a:pt x="142039" y="126164"/>
                  <a:pt x="135271" y="131929"/>
                  <a:pt x="124326" y="133851"/>
                </a:cubicBezTo>
                <a:cubicBezTo>
                  <a:pt x="113381" y="135773"/>
                  <a:pt x="97840" y="128421"/>
                  <a:pt x="85224" y="131345"/>
                </a:cubicBezTo>
                <a:cubicBezTo>
                  <a:pt x="72608" y="134269"/>
                  <a:pt x="61328" y="149392"/>
                  <a:pt x="48628" y="151397"/>
                </a:cubicBezTo>
                <a:cubicBezTo>
                  <a:pt x="35928" y="153402"/>
                  <a:pt x="17129" y="145465"/>
                  <a:pt x="9024" y="143376"/>
                </a:cubicBezTo>
                <a:cubicBezTo>
                  <a:pt x="919" y="141287"/>
                  <a:pt x="1504" y="139616"/>
                  <a:pt x="0" y="138864"/>
                </a:cubicBezTo>
              </a:path>
            </a:pathLst>
          </a:custGeom>
          <a:noFill/>
          <a:ln w="38100" cap="flat" cmpd="sng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83" name="Google Shape;383;p10"/>
          <p:cNvSpPr txBox="1"/>
          <p:nvPr/>
        </p:nvSpPr>
        <p:spPr>
          <a:xfrm>
            <a:off x="7348475" y="-10500"/>
            <a:ext cx="5965800" cy="23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4" name="Google Shape;384;p10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79512" y="1325207"/>
            <a:ext cx="973574" cy="3795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518</Words>
  <Application>Microsoft Office PowerPoint</Application>
  <PresentationFormat>On-screen Show (16:9)</PresentationFormat>
  <Paragraphs>181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Calibri</vt:lpstr>
      <vt:lpstr>Arial</vt:lpstr>
      <vt:lpstr>Comfortaa</vt:lpstr>
      <vt:lpstr>Comfortaa Light</vt:lpstr>
      <vt:lpstr>Comfortaa SemiBold</vt:lpstr>
      <vt:lpstr>Comfortaa Medium</vt:lpstr>
      <vt:lpstr>Cambria Math</vt:lpstr>
      <vt:lpstr>Тема Office</vt:lpstr>
      <vt:lpstr>PowerPoint Presentation</vt:lpstr>
      <vt:lpstr>PowerPoint Presentation</vt:lpstr>
      <vt:lpstr>PowerPoint Presentation</vt:lpstr>
      <vt:lpstr>Техническое задание </vt:lpstr>
      <vt:lpstr>Дополнительные миссии</vt:lpstr>
      <vt:lpstr>Описание решений в проекте</vt:lpstr>
      <vt:lpstr>Описание решений в проекте</vt:lpstr>
      <vt:lpstr>Описание решений в проекте</vt:lpstr>
      <vt:lpstr>Описание решений в проекте</vt:lpstr>
      <vt:lpstr>PowerPoint Presentation</vt:lpstr>
      <vt:lpstr>Испытания</vt:lpstr>
      <vt:lpstr>Собранные данные</vt:lpstr>
      <vt:lpstr>Возможная доработка и развитие проекта</vt:lpstr>
      <vt:lpstr>Возможная доработка и развитие проекта</vt:lpstr>
      <vt:lpstr>Заключение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ranton</dc:creator>
  <cp:lastModifiedBy>Lina -</cp:lastModifiedBy>
  <cp:revision>3</cp:revision>
  <dcterms:created xsi:type="dcterms:W3CDTF">2020-03-11T17:59:11Z</dcterms:created>
  <dcterms:modified xsi:type="dcterms:W3CDTF">2024-05-30T07:02:36Z</dcterms:modified>
</cp:coreProperties>
</file>